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4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86" r:id="rId17"/>
    <p:sldId id="274" r:id="rId18"/>
    <p:sldId id="275" r:id="rId19"/>
    <p:sldId id="276" r:id="rId20"/>
    <p:sldId id="277" r:id="rId21"/>
    <p:sldId id="279" r:id="rId22"/>
    <p:sldId id="278" r:id="rId23"/>
    <p:sldId id="280" r:id="rId24"/>
    <p:sldId id="287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五十里　翔吾" initials="五十里　翔吾" lastIdx="1" clrIdx="0">
    <p:extLst>
      <p:ext uri="{19B8F6BF-5375-455C-9EA6-DF929625EA0E}">
        <p15:presenceInfo xmlns:p15="http://schemas.microsoft.com/office/powerpoint/2012/main" userId="S::k228605@cs.u-ryukyu.ac.jp::3946ce39-c4f6-4389-8339-de549ba43bd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66"/>
    <p:restoredTop sz="94683"/>
  </p:normalViewPr>
  <p:slideViewPr>
    <p:cSldViewPr snapToGrid="0" snapToObjects="1">
      <p:cViewPr>
        <p:scale>
          <a:sx n="88" d="100"/>
          <a:sy n="88" d="100"/>
        </p:scale>
        <p:origin x="81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513B0-6661-0B42-A0DB-7D4260D98A3D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51201-C158-EE4D-B444-8528B75A18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2312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t"/>
            <a:br>
              <a:rPr lang="en" altLang="ja-JP" dirty="0"/>
            </a:b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51201-C158-EE4D-B444-8528B75A188B}" type="slidenum">
              <a:rPr kumimoji="1" lang="ja-JP" altLang="en-US" smtClean="0"/>
              <a:t>24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251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B33DF2-4298-9246-9295-CB7C55630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1D36259-C4F9-D84F-BF3F-5439B426A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38720D3-4A41-3444-9D6D-1E65ECFD1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D91B35-CE20-BB48-9644-9D2B50BF1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C79112-A3F3-234D-8652-A8A03DC22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7927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3710F9A-3A30-B74B-ACF0-3A1CBCE15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7A93849-CCEF-174A-AE7B-A86032F9C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DFA6DD-F519-384F-ADDB-66AD1F5C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F73D535-FD63-DB46-AB58-17A1A620F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5DE014-5441-8C41-86FD-0355CCA3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2922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A95AA70-0AE2-6344-BD08-6F7B334DF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F61D524-2BC0-2E44-B51F-8BBD93739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10FF61A-3C23-334C-B48D-D2BA73756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C31FF4B-1D80-A448-82A0-7B230BED5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334AE40-DC7B-E945-B9C3-1E635C833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6802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C83E4F-BA8F-E34E-B3E9-3583BE6C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EA0F32-F43F-4543-9DC2-6E4F5DAC6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6848FF-B4AE-4046-B545-681D355D9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040C66-227F-E346-A14A-B42BB791E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1967CC-B45D-0B44-A695-8958AC2A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5828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F91FA0-8954-3646-B10E-4ED270EF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E120D2-F17B-044C-8BB0-733935312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E5F58B-4CF0-094B-ADB9-C753AF4BC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9961F4D-1FE1-714A-9A41-F354246FC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02AD60-12C8-5F40-B46C-6A993D983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26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6A5ACF-C14E-2041-B5C4-E9B84B05C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B6B8D-D860-974C-B8BD-57D18FE28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0F0A2BA-9820-024F-BC7F-46AAA37520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561B331-09D3-3647-A0B7-AD4CB023C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478EE71-BCD0-214A-93CA-BC13B04F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A80073B-4BF7-4047-8094-A1F8D1931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0036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C06D11-2072-D744-966A-5E45EF784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4434337-B8FB-1A4A-8E9D-32DB95F8C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A9A10E7-083A-6941-955A-BF850803E8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0533884-9E66-E34C-8F95-0B74425B50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3CD722E-910C-4D49-ACF3-C7F1C1DBFE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F13F351-6FD7-514B-8A5B-2AD109D7B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544182F-CF2E-8E45-9850-F599289AC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DE1F095-396F-A44E-A51B-21C90C564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106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03EED9-AC6F-2B42-B714-0CB4F32A3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82A6261-06E4-8E4D-99A7-C73DECDA4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B4A3570-2CAF-BB4F-96E7-DD8E6C839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5D35DA4-5C76-404E-80A6-FEB5DC90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7648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DE0B159-7B22-CC41-B841-05FCBF04D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81A914F-04B5-AA48-B3D5-B3DB88BBF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B2B67C8-0DD4-BD46-A027-D83293147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9926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69657D-424C-2946-96EA-5FF14E28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5F0368-F2C8-3046-8EB8-3ADA9C934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3A6FB89-6E8A-844F-AD37-0FDE2C56E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6F836EF-3121-5843-B65E-5208EC10F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122692F-2887-5745-8D77-618D8DE1D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E5EBCCF-0EE4-E744-AA05-F189C7A6A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616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77D58A-32DF-9C44-97BC-82BB7D51D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A2E7C00-88BA-0843-9DD2-D1A8ECB4C5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55385B9-1755-DA42-B20B-0DCB18FDB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A5566C8-7C3E-9148-8586-FC9AD51C0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3DF053-A786-C44F-9A7D-517974B3A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D131FAC-B841-3C49-A09C-6FAD6F1BF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2524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D683EF-64C6-FA48-AA8E-4733C1994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70C29F4-A70A-494D-8CAD-8FC5173CF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4C39FB8-4B98-834F-BD0A-6AF444B429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9694C-DDEE-0341-8B8F-34F367C4A0B9}" type="datetimeFigureOut">
              <a:rPr kumimoji="1" lang="ja-JP" altLang="en-US" smtClean="0"/>
              <a:t>2022/6/7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0AB890-6843-FB47-A7F4-EC391E2140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7ED33B-F66A-C84B-ACC1-0E0DC3753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3230-E4F8-8246-8A26-630339EE2E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3600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.org/doi/full/10.1126/science.1155674#core-REF41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.org/doi/full/10.1126/science.1155674#core-REF42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svs.gsfc.nasa.gov/3912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science/ocean-current#/media/1/424354/46367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Eocene-Ocean-Surface-Circulation-Kept-Earth-Warm-During-Early-Cenozoic-Time.jp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3C92F6-F468-EC43-B8DA-E39A60A334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" altLang="ja-JP" sz="3200" dirty="0">
                <a:latin typeface="Meiryo" panose="020B0604030504040204" pitchFamily="34" charset="-128"/>
                <a:ea typeface="Meiryo" panose="020B0604030504040204" pitchFamily="34" charset="-128"/>
              </a:rPr>
              <a:t>GLOBAL OCEAN CIRCULATION </a:t>
            </a:r>
            <a:br>
              <a:rPr lang="en" altLang="ja-JP" sz="32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lang="en" altLang="ja-JP" sz="3200" dirty="0">
                <a:latin typeface="Meiryo" panose="020B0604030504040204" pitchFamily="34" charset="-128"/>
                <a:ea typeface="Meiryo" panose="020B0604030504040204" pitchFamily="34" charset="-128"/>
              </a:rPr>
              <a:t>AND CORAL REEFS </a:t>
            </a:r>
            <a:br>
              <a:rPr lang="en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lang="en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in Encyclopedia of Modern Coral Reefs pp. 497–503</a:t>
            </a:r>
            <a:br>
              <a:rPr lang="en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r>
              <a:rPr lang="en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John E. N. </a:t>
            </a:r>
            <a:r>
              <a:rPr lang="en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Veron</a:t>
            </a:r>
            <a:br>
              <a:rPr lang="en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endParaRPr kumimoji="1"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7CA4F54-0D8F-624C-8DFA-90B2D52B70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Slides: S. </a:t>
            </a:r>
            <a:r>
              <a:rPr kumimoji="1" lang="en-US" altLang="ja-JP" sz="2000" dirty="0" err="1">
                <a:latin typeface="Meiryo" panose="020B0604030504040204" pitchFamily="34" charset="-128"/>
                <a:ea typeface="Meiryo" panose="020B0604030504040204" pitchFamily="34" charset="-128"/>
              </a:rPr>
              <a:t>Ikari</a:t>
            </a:r>
            <a:endParaRPr kumimoji="1" lang="en-US" altLang="ja-JP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2022/06/07</a:t>
            </a:r>
            <a:endParaRPr kumimoji="1" lang="ja-JP" altLang="en-US" sz="20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7797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LIGOCENE – Crater Explorer">
            <a:extLst>
              <a:ext uri="{FF2B5EF4-FFF2-40B4-BE49-F238E27FC236}">
                <a16:creationId xmlns:a16="http://schemas.microsoft.com/office/drawing/2014/main" id="{BF1D3E8F-37E9-8341-BE80-27FC9C90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889000"/>
            <a:ext cx="1016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フリーフォーム 4">
            <a:extLst>
              <a:ext uri="{FF2B5EF4-FFF2-40B4-BE49-F238E27FC236}">
                <a16:creationId xmlns:a16="http://schemas.microsoft.com/office/drawing/2014/main" id="{6E1908AE-F241-4442-8B88-837FFB9429A9}"/>
              </a:ext>
            </a:extLst>
          </p:cNvPr>
          <p:cNvSpPr/>
          <p:nvPr/>
        </p:nvSpPr>
        <p:spPr>
          <a:xfrm>
            <a:off x="3571875" y="5283518"/>
            <a:ext cx="5140533" cy="331470"/>
          </a:xfrm>
          <a:custGeom>
            <a:avLst/>
            <a:gdLst>
              <a:gd name="connsiteX0" fmla="*/ 0 w 5140533"/>
              <a:gd name="connsiteY0" fmla="*/ 331470 h 331470"/>
              <a:gd name="connsiteX1" fmla="*/ 728663 w 5140533"/>
              <a:gd name="connsiteY1" fmla="*/ 102870 h 331470"/>
              <a:gd name="connsiteX2" fmla="*/ 2543175 w 5140533"/>
              <a:gd name="connsiteY2" fmla="*/ 2857 h 331470"/>
              <a:gd name="connsiteX3" fmla="*/ 3757613 w 5140533"/>
              <a:gd name="connsiteY3" fmla="*/ 45720 h 331470"/>
              <a:gd name="connsiteX4" fmla="*/ 4972050 w 5140533"/>
              <a:gd name="connsiteY4" fmla="*/ 231457 h 331470"/>
              <a:gd name="connsiteX5" fmla="*/ 5100638 w 5140533"/>
              <a:gd name="connsiteY5" fmla="*/ 288607 h 331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0533" h="331470">
                <a:moveTo>
                  <a:pt x="0" y="331470"/>
                </a:moveTo>
                <a:cubicBezTo>
                  <a:pt x="152400" y="244554"/>
                  <a:pt x="304800" y="157639"/>
                  <a:pt x="728663" y="102870"/>
                </a:cubicBezTo>
                <a:cubicBezTo>
                  <a:pt x="1152526" y="48101"/>
                  <a:pt x="2038350" y="12382"/>
                  <a:pt x="2543175" y="2857"/>
                </a:cubicBezTo>
                <a:cubicBezTo>
                  <a:pt x="3048000" y="-6668"/>
                  <a:pt x="3352801" y="7620"/>
                  <a:pt x="3757613" y="45720"/>
                </a:cubicBezTo>
                <a:cubicBezTo>
                  <a:pt x="4162425" y="83820"/>
                  <a:pt x="4748213" y="190976"/>
                  <a:pt x="4972050" y="231457"/>
                </a:cubicBezTo>
                <a:cubicBezTo>
                  <a:pt x="5195888" y="271938"/>
                  <a:pt x="5148263" y="280272"/>
                  <a:pt x="5100638" y="288607"/>
                </a:cubicBezTo>
              </a:path>
            </a:pathLst>
          </a:custGeom>
          <a:noFill/>
          <a:ln w="76200">
            <a:solidFill>
              <a:schemeClr val="accent5">
                <a:lumMod val="20000"/>
                <a:lumOff val="8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リーフォーム 5">
            <a:extLst>
              <a:ext uri="{FF2B5EF4-FFF2-40B4-BE49-F238E27FC236}">
                <a16:creationId xmlns:a16="http://schemas.microsoft.com/office/drawing/2014/main" id="{FB09D47A-7208-8A43-875B-C84DB6D65310}"/>
              </a:ext>
            </a:extLst>
          </p:cNvPr>
          <p:cNvSpPr/>
          <p:nvPr/>
        </p:nvSpPr>
        <p:spPr>
          <a:xfrm>
            <a:off x="3743325" y="3700463"/>
            <a:ext cx="630714" cy="1671637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>
            <a:extLst>
              <a:ext uri="{FF2B5EF4-FFF2-40B4-BE49-F238E27FC236}">
                <a16:creationId xmlns:a16="http://schemas.microsoft.com/office/drawing/2014/main" id="{78B33B67-B836-2C41-A86C-0ED5EF96EF39}"/>
              </a:ext>
            </a:extLst>
          </p:cNvPr>
          <p:cNvSpPr/>
          <p:nvPr/>
        </p:nvSpPr>
        <p:spPr>
          <a:xfrm>
            <a:off x="6096000" y="4057650"/>
            <a:ext cx="131866" cy="1225868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 7">
            <a:extLst>
              <a:ext uri="{FF2B5EF4-FFF2-40B4-BE49-F238E27FC236}">
                <a16:creationId xmlns:a16="http://schemas.microsoft.com/office/drawing/2014/main" id="{6D36CAD5-707C-7142-8FB5-24384DD93FD1}"/>
              </a:ext>
            </a:extLst>
          </p:cNvPr>
          <p:cNvSpPr/>
          <p:nvPr/>
        </p:nvSpPr>
        <p:spPr>
          <a:xfrm rot="3384726">
            <a:off x="8043595" y="4303397"/>
            <a:ext cx="328882" cy="1225868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870C09-E096-534E-B116-A0B965D9B13F}"/>
              </a:ext>
            </a:extLst>
          </p:cNvPr>
          <p:cNvSpPr/>
          <p:nvPr/>
        </p:nvSpPr>
        <p:spPr>
          <a:xfrm>
            <a:off x="1384403" y="6058136"/>
            <a:ext cx="96869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Results in latitudinal temperature gradient (not existed in early Cenozoic)</a:t>
            </a:r>
          </a:p>
        </p:txBody>
      </p:sp>
      <p:sp>
        <p:nvSpPr>
          <p:cNvPr id="14" name="フリーフォーム 13">
            <a:extLst>
              <a:ext uri="{FF2B5EF4-FFF2-40B4-BE49-F238E27FC236}">
                <a16:creationId xmlns:a16="http://schemas.microsoft.com/office/drawing/2014/main" id="{A429FB0C-3B99-044B-ACB8-5A61F9C303D3}"/>
              </a:ext>
            </a:extLst>
          </p:cNvPr>
          <p:cNvSpPr/>
          <p:nvPr/>
        </p:nvSpPr>
        <p:spPr>
          <a:xfrm rot="16356649">
            <a:off x="2753713" y="2760707"/>
            <a:ext cx="131866" cy="1671637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フリーフォーム 14">
            <a:extLst>
              <a:ext uri="{FF2B5EF4-FFF2-40B4-BE49-F238E27FC236}">
                <a16:creationId xmlns:a16="http://schemas.microsoft.com/office/drawing/2014/main" id="{40B0B3AA-FD6C-5C47-AFAB-02A00F56FE6B}"/>
              </a:ext>
            </a:extLst>
          </p:cNvPr>
          <p:cNvSpPr/>
          <p:nvPr/>
        </p:nvSpPr>
        <p:spPr>
          <a:xfrm rot="17618572">
            <a:off x="5778221" y="3620826"/>
            <a:ext cx="97124" cy="626942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フリーフォーム 15">
            <a:extLst>
              <a:ext uri="{FF2B5EF4-FFF2-40B4-BE49-F238E27FC236}">
                <a16:creationId xmlns:a16="http://schemas.microsoft.com/office/drawing/2014/main" id="{00BC0B49-4FB4-6749-973E-A7B3676C9DDA}"/>
              </a:ext>
            </a:extLst>
          </p:cNvPr>
          <p:cNvSpPr/>
          <p:nvPr/>
        </p:nvSpPr>
        <p:spPr>
          <a:xfrm rot="19505437">
            <a:off x="8577291" y="3735481"/>
            <a:ext cx="97124" cy="626942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フリーフォーム 10">
            <a:extLst>
              <a:ext uri="{FF2B5EF4-FFF2-40B4-BE49-F238E27FC236}">
                <a16:creationId xmlns:a16="http://schemas.microsoft.com/office/drawing/2014/main" id="{65CFCEC3-AC9C-7B44-A670-CD307AD73518}"/>
              </a:ext>
            </a:extLst>
          </p:cNvPr>
          <p:cNvSpPr/>
          <p:nvPr/>
        </p:nvSpPr>
        <p:spPr>
          <a:xfrm rot="17984937" flipH="1">
            <a:off x="2440254" y="3678592"/>
            <a:ext cx="730086" cy="1959244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フリーフォーム 11">
            <a:extLst>
              <a:ext uri="{FF2B5EF4-FFF2-40B4-BE49-F238E27FC236}">
                <a16:creationId xmlns:a16="http://schemas.microsoft.com/office/drawing/2014/main" id="{0C6ABCA1-358C-D346-A1B7-541841064A4F}"/>
              </a:ext>
            </a:extLst>
          </p:cNvPr>
          <p:cNvSpPr/>
          <p:nvPr/>
        </p:nvSpPr>
        <p:spPr>
          <a:xfrm rot="19823673" flipH="1">
            <a:off x="5383706" y="3977648"/>
            <a:ext cx="381265" cy="1200951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フリーフォーム 12">
            <a:extLst>
              <a:ext uri="{FF2B5EF4-FFF2-40B4-BE49-F238E27FC236}">
                <a16:creationId xmlns:a16="http://schemas.microsoft.com/office/drawing/2014/main" id="{2F76B80D-EFFF-E240-B762-13B8945ACD86}"/>
              </a:ext>
            </a:extLst>
          </p:cNvPr>
          <p:cNvSpPr/>
          <p:nvPr/>
        </p:nvSpPr>
        <p:spPr>
          <a:xfrm rot="872032" flipH="1">
            <a:off x="7484367" y="3868633"/>
            <a:ext cx="556784" cy="1460528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arrow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74EC9BC-9030-234E-9704-4CADE989D855}"/>
              </a:ext>
            </a:extLst>
          </p:cNvPr>
          <p:cNvSpPr txBox="1"/>
          <p:nvPr/>
        </p:nvSpPr>
        <p:spPr>
          <a:xfrm>
            <a:off x="3191551" y="4644797"/>
            <a:ext cx="10759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solidFill>
                  <a:schemeClr val="accent5">
                    <a:lumMod val="20000"/>
                    <a:lumOff val="8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10-15</a:t>
            </a:r>
            <a:r>
              <a:rPr kumimoji="1" lang="ja-JP" altLang="en-US" sz="1600">
                <a:solidFill>
                  <a:schemeClr val="accent5">
                    <a:lumMod val="20000"/>
                    <a:lumOff val="8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℃</a:t>
            </a:r>
            <a:r>
              <a:rPr kumimoji="1" lang="en-US" altLang="ja-JP" sz="1600" dirty="0">
                <a:solidFill>
                  <a:schemeClr val="accent5">
                    <a:lumMod val="20000"/>
                    <a:lumOff val="8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</a:p>
          <a:p>
            <a:r>
              <a:rPr kumimoji="1" lang="en-US" altLang="ja-JP" sz="1600" dirty="0">
                <a:solidFill>
                  <a:schemeClr val="accent5">
                    <a:lumMod val="20000"/>
                    <a:lumOff val="8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decrease</a:t>
            </a:r>
            <a:endParaRPr kumimoji="1" lang="ja-JP" altLang="en-US" sz="1600">
              <a:solidFill>
                <a:schemeClr val="accent5">
                  <a:lumMod val="20000"/>
                  <a:lumOff val="8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3552AFC-2B9A-D140-9788-70F82A3E9AE1}"/>
              </a:ext>
            </a:extLst>
          </p:cNvPr>
          <p:cNvSpPr/>
          <p:nvPr/>
        </p:nvSpPr>
        <p:spPr>
          <a:xfrm>
            <a:off x="229565" y="175457"/>
            <a:ext cx="84340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0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formation of the Antarctic Circumpolar Current, mid Cenozoic</a:t>
            </a:r>
          </a:p>
        </p:txBody>
      </p:sp>
      <p:pic>
        <p:nvPicPr>
          <p:cNvPr id="20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B6A4BF6A-A918-7D45-9C14-E4258A58BC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77" y="88900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右矢印 20">
            <a:extLst>
              <a:ext uri="{FF2B5EF4-FFF2-40B4-BE49-F238E27FC236}">
                <a16:creationId xmlns:a16="http://schemas.microsoft.com/office/drawing/2014/main" id="{90935980-DAEF-D84B-92EA-EEEFC553DD77}"/>
              </a:ext>
            </a:extLst>
          </p:cNvPr>
          <p:cNvSpPr/>
          <p:nvPr/>
        </p:nvSpPr>
        <p:spPr>
          <a:xfrm rot="10800000">
            <a:off x="1705456" y="1796568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7156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07323C3-FF1C-2546-85D9-264CC261AA89}"/>
              </a:ext>
            </a:extLst>
          </p:cNvPr>
          <p:cNvSpPr/>
          <p:nvPr/>
        </p:nvSpPr>
        <p:spPr>
          <a:xfrm>
            <a:off x="229565" y="175457"/>
            <a:ext cx="19162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0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Late Cenozoic</a:t>
            </a:r>
          </a:p>
        </p:txBody>
      </p:sp>
      <p:pic>
        <p:nvPicPr>
          <p:cNvPr id="11266" name="Picture 2" descr="Neogene Period - Geology Page">
            <a:extLst>
              <a:ext uri="{FF2B5EF4-FFF2-40B4-BE49-F238E27FC236}">
                <a16:creationId xmlns:a16="http://schemas.microsoft.com/office/drawing/2014/main" id="{5D710F54-2D3F-7D45-970B-2CDF67C1A3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575567"/>
            <a:ext cx="1016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37045B8-CF41-3B4B-911B-4EE326C52C75}"/>
              </a:ext>
            </a:extLst>
          </p:cNvPr>
          <p:cNvSpPr txBox="1"/>
          <p:nvPr/>
        </p:nvSpPr>
        <p:spPr>
          <a:xfrm>
            <a:off x="1016000" y="5638814"/>
            <a:ext cx="10081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ea"/>
              <a:buAutoNum type="circleNumDbPlain"/>
            </a:pP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Widening of the North Atlantic</a:t>
            </a:r>
          </a:p>
          <a:p>
            <a:r>
              <a:rPr lang="en" altLang="ja-JP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	→Regulation global climates via the Ocean Conveyor and Gulf Stream</a:t>
            </a:r>
            <a:endParaRPr lang="en-US" altLang="ja-JP" dirty="0">
              <a:solidFill>
                <a:schemeClr val="accent6">
                  <a:lumMod val="75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②   Shrink of the Tethys Sea</a:t>
            </a:r>
          </a:p>
          <a:p>
            <a:pPr lvl="1"/>
            <a:r>
              <a:rPr lang="en" altLang="ja-JP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	→Closed connection between the North Atlantic and the Indian Ocean</a:t>
            </a:r>
          </a:p>
        </p:txBody>
      </p: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0545777A-1C8F-5D4F-9001-371B4B0DDD41}"/>
              </a:ext>
            </a:extLst>
          </p:cNvPr>
          <p:cNvCxnSpPr/>
          <p:nvPr/>
        </p:nvCxnSpPr>
        <p:spPr>
          <a:xfrm flipV="1">
            <a:off x="6376083" y="1989438"/>
            <a:ext cx="148281" cy="2347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C421D211-E0C7-CB4B-8F49-CE7775F95D10}"/>
              </a:ext>
            </a:extLst>
          </p:cNvPr>
          <p:cNvCxnSpPr>
            <a:cxnSpLocks/>
          </p:cNvCxnSpPr>
          <p:nvPr/>
        </p:nvCxnSpPr>
        <p:spPr>
          <a:xfrm flipV="1">
            <a:off x="6588209" y="2018268"/>
            <a:ext cx="113269" cy="3212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6CF1279E-9E47-7745-8775-D19926336936}"/>
              </a:ext>
            </a:extLst>
          </p:cNvPr>
          <p:cNvCxnSpPr>
            <a:cxnSpLocks/>
          </p:cNvCxnSpPr>
          <p:nvPr/>
        </p:nvCxnSpPr>
        <p:spPr>
          <a:xfrm flipV="1">
            <a:off x="6800336" y="2018268"/>
            <a:ext cx="94734" cy="3212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E28AF664-C4DA-9C4D-81C2-1FCA541FB50A}"/>
              </a:ext>
            </a:extLst>
          </p:cNvPr>
          <p:cNvCxnSpPr>
            <a:cxnSpLocks/>
          </p:cNvCxnSpPr>
          <p:nvPr/>
        </p:nvCxnSpPr>
        <p:spPr>
          <a:xfrm flipH="1">
            <a:off x="6545986" y="1606380"/>
            <a:ext cx="66937" cy="2850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0416FED-C98D-C44B-96D5-F3BE757089EF}"/>
              </a:ext>
            </a:extLst>
          </p:cNvPr>
          <p:cNvCxnSpPr>
            <a:cxnSpLocks/>
          </p:cNvCxnSpPr>
          <p:nvPr/>
        </p:nvCxnSpPr>
        <p:spPr>
          <a:xfrm flipH="1">
            <a:off x="6698386" y="1696995"/>
            <a:ext cx="66937" cy="2850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626C8075-9188-B549-9D98-0836B8540805}"/>
              </a:ext>
            </a:extLst>
          </p:cNvPr>
          <p:cNvCxnSpPr>
            <a:cxnSpLocks/>
          </p:cNvCxnSpPr>
          <p:nvPr/>
        </p:nvCxnSpPr>
        <p:spPr>
          <a:xfrm flipH="1">
            <a:off x="6920809" y="1734066"/>
            <a:ext cx="66937" cy="2850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2C46CE51-ABB2-7341-8A7F-3FACFB22AC78}"/>
              </a:ext>
            </a:extLst>
          </p:cNvPr>
          <p:cNvCxnSpPr>
            <a:cxnSpLocks/>
          </p:cNvCxnSpPr>
          <p:nvPr/>
        </p:nvCxnSpPr>
        <p:spPr>
          <a:xfrm flipH="1" flipV="1">
            <a:off x="4579858" y="1153439"/>
            <a:ext cx="603801" cy="9798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0D823EE4-1529-0949-BA35-69D6004D602C}"/>
              </a:ext>
            </a:extLst>
          </p:cNvPr>
          <p:cNvCxnSpPr>
            <a:cxnSpLocks/>
          </p:cNvCxnSpPr>
          <p:nvPr/>
        </p:nvCxnSpPr>
        <p:spPr>
          <a:xfrm flipH="1">
            <a:off x="4125556" y="1734066"/>
            <a:ext cx="756202" cy="435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02102463-934F-9240-9C8D-CDC8B0317CBC}"/>
              </a:ext>
            </a:extLst>
          </p:cNvPr>
          <p:cNvCxnSpPr>
            <a:cxnSpLocks/>
          </p:cNvCxnSpPr>
          <p:nvPr/>
        </p:nvCxnSpPr>
        <p:spPr>
          <a:xfrm flipV="1">
            <a:off x="5899382" y="1251426"/>
            <a:ext cx="710456" cy="10882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482EFC0-8534-E743-9540-93EF026A3E9A}"/>
              </a:ext>
            </a:extLst>
          </p:cNvPr>
          <p:cNvCxnSpPr>
            <a:cxnSpLocks/>
          </p:cNvCxnSpPr>
          <p:nvPr/>
        </p:nvCxnSpPr>
        <p:spPr>
          <a:xfrm>
            <a:off x="5606340" y="1891451"/>
            <a:ext cx="637778" cy="1379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F25A42CB-67EE-6B48-8E0F-4525D867C6ED}"/>
              </a:ext>
            </a:extLst>
          </p:cNvPr>
          <p:cNvSpPr txBox="1"/>
          <p:nvPr/>
        </p:nvSpPr>
        <p:spPr>
          <a:xfrm>
            <a:off x="5230517" y="137022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/>
              <a:t>①</a:t>
            </a:r>
            <a:endParaRPr kumimoji="1" lang="ja-JP" altLang="en-US" b="1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91969C1-50AA-F245-BA0D-7BE09C5934F8}"/>
              </a:ext>
            </a:extLst>
          </p:cNvPr>
          <p:cNvSpPr txBox="1"/>
          <p:nvPr/>
        </p:nvSpPr>
        <p:spPr>
          <a:xfrm>
            <a:off x="6987746" y="174562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②</a:t>
            </a:r>
            <a:endParaRPr kumimoji="1" lang="ja-JP" altLang="en-US" b="1"/>
          </a:p>
        </p:txBody>
      </p:sp>
      <p:pic>
        <p:nvPicPr>
          <p:cNvPr id="36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34743D1E-62DE-6644-A463-5B1AE0595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77" y="88900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右矢印 36">
            <a:extLst>
              <a:ext uri="{FF2B5EF4-FFF2-40B4-BE49-F238E27FC236}">
                <a16:creationId xmlns:a16="http://schemas.microsoft.com/office/drawing/2014/main" id="{85D354B5-3DD9-CB42-946E-A8744BF64D78}"/>
              </a:ext>
            </a:extLst>
          </p:cNvPr>
          <p:cNvSpPr/>
          <p:nvPr/>
        </p:nvSpPr>
        <p:spPr>
          <a:xfrm rot="10800000">
            <a:off x="1692203" y="1127888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DFFEAE00-3556-1149-B6DE-3821AD856D1E}"/>
              </a:ext>
            </a:extLst>
          </p:cNvPr>
          <p:cNvSpPr/>
          <p:nvPr/>
        </p:nvSpPr>
        <p:spPr>
          <a:xfrm>
            <a:off x="5527548" y="2311459"/>
            <a:ext cx="2894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choked off during </a:t>
            </a:r>
          </a:p>
          <a:p>
            <a:r>
              <a:rPr lang="en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the Late Miocene (10 </a:t>
            </a:r>
            <a:r>
              <a:rPr lang="en" altLang="ja-JP" sz="1600" dirty="0" err="1">
                <a:latin typeface="Meiryo" panose="020B0604030504040204" pitchFamily="34" charset="-128"/>
                <a:ea typeface="Meiryo" panose="020B0604030504040204" pitchFamily="34" charset="-128"/>
              </a:rPr>
              <a:t>mya</a:t>
            </a:r>
            <a:r>
              <a:rPr lang="en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510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56E9BED7-3DF3-A04E-AAF8-3E00B3AC41B9}"/>
              </a:ext>
            </a:extLst>
          </p:cNvPr>
          <p:cNvSpPr/>
          <p:nvPr/>
        </p:nvSpPr>
        <p:spPr>
          <a:xfrm>
            <a:off x="304799" y="230113"/>
            <a:ext cx="8282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 dirty="0">
                <a:solidFill>
                  <a:schemeClr val="accent5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formation of the Isthmus of Panama; completed in 3.4Ma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28A456B-9A25-6F46-850A-C97BEB622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467" y="981728"/>
            <a:ext cx="8546272" cy="489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D4B79D9D-A6A1-434C-AF6D-51BEC225CE3D}"/>
              </a:ext>
            </a:extLst>
          </p:cNvPr>
          <p:cNvSpPr/>
          <p:nvPr/>
        </p:nvSpPr>
        <p:spPr>
          <a:xfrm>
            <a:off x="4551514" y="5858445"/>
            <a:ext cx="35541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Haug et al.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(2004).</a:t>
            </a:r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ja-JP" altLang="en-US" i="1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Oceanus</a:t>
            </a:r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590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8AFD188-8010-C24C-824C-A753AC9BE1D5}"/>
              </a:ext>
            </a:extLst>
          </p:cNvPr>
          <p:cNvSpPr/>
          <p:nvPr/>
        </p:nvSpPr>
        <p:spPr>
          <a:xfrm>
            <a:off x="3343227" y="3059668"/>
            <a:ext cx="5505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Oceanic circulation and biodiversity distribution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60747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9006185-0D67-AE45-B6E1-A59EB2C0BD8F}"/>
              </a:ext>
            </a:extLst>
          </p:cNvPr>
          <p:cNvSpPr/>
          <p:nvPr/>
        </p:nvSpPr>
        <p:spPr>
          <a:xfrm>
            <a:off x="304799" y="230113"/>
            <a:ext cx="8282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Biodiversity transfer</a:t>
            </a:r>
            <a:endParaRPr lang="ja-JP" altLang="en-US" sz="2000">
              <a:solidFill>
                <a:schemeClr val="accent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7" name="図 6" descr="マップ&#10;&#10;自動的に生成された説明">
            <a:extLst>
              <a:ext uri="{FF2B5EF4-FFF2-40B4-BE49-F238E27FC236}">
                <a16:creationId xmlns:a16="http://schemas.microsoft.com/office/drawing/2014/main" id="{2842503D-B789-9342-B144-4A90F7B95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550" y="1016000"/>
            <a:ext cx="6769100" cy="4191000"/>
          </a:xfrm>
          <a:prstGeom prst="rect">
            <a:avLst/>
          </a:prstGeom>
        </p:spPr>
      </p:pic>
      <p:pic>
        <p:nvPicPr>
          <p:cNvPr id="8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28AEEA94-84C4-A148-AD5C-5657BD3AAA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77" y="88900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4D478805-B43C-CF49-AF3A-6AB2FCAB830C}"/>
              </a:ext>
            </a:extLst>
          </p:cNvPr>
          <p:cNvSpPr/>
          <p:nvPr/>
        </p:nvSpPr>
        <p:spPr>
          <a:xfrm rot="10800000">
            <a:off x="1705456" y="1796568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7547305B-4172-F349-B330-D2504412F78B}"/>
              </a:ext>
            </a:extLst>
          </p:cNvPr>
          <p:cNvSpPr/>
          <p:nvPr/>
        </p:nvSpPr>
        <p:spPr>
          <a:xfrm>
            <a:off x="2494114" y="5312345"/>
            <a:ext cx="7015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Biodiversity transfer from </a:t>
            </a:r>
            <a:r>
              <a:rPr lang="en-US" altLang="ja-JP" dirty="0" err="1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Thytes</a:t>
            </a:r>
            <a:r>
              <a:rPr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to Caribbean/Indian Ocean</a:t>
            </a:r>
            <a:endParaRPr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E4E12C96-2491-F54E-A887-D342309E3ABE}"/>
              </a:ext>
            </a:extLst>
          </p:cNvPr>
          <p:cNvCxnSpPr>
            <a:cxnSpLocks/>
          </p:cNvCxnSpPr>
          <p:nvPr/>
        </p:nvCxnSpPr>
        <p:spPr>
          <a:xfrm flipH="1">
            <a:off x="4620856" y="2235200"/>
            <a:ext cx="725844" cy="320235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F800E6E7-F007-2648-986A-889D1A6CBBD9}"/>
              </a:ext>
            </a:extLst>
          </p:cNvPr>
          <p:cNvCxnSpPr>
            <a:cxnSpLocks/>
          </p:cNvCxnSpPr>
          <p:nvPr/>
        </p:nvCxnSpPr>
        <p:spPr>
          <a:xfrm>
            <a:off x="6426200" y="2387600"/>
            <a:ext cx="1507153" cy="723900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右矢印 14">
            <a:extLst>
              <a:ext uri="{FF2B5EF4-FFF2-40B4-BE49-F238E27FC236}">
                <a16:creationId xmlns:a16="http://schemas.microsoft.com/office/drawing/2014/main" id="{A5A142D6-1B8C-3441-9B60-321027B9A0FF}"/>
              </a:ext>
            </a:extLst>
          </p:cNvPr>
          <p:cNvSpPr/>
          <p:nvPr/>
        </p:nvSpPr>
        <p:spPr>
          <a:xfrm rot="10800000">
            <a:off x="1705455" y="1463247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814EF72-B433-6E4B-93B1-1CAEA1ACD6C7}"/>
              </a:ext>
            </a:extLst>
          </p:cNvPr>
          <p:cNvSpPr/>
          <p:nvPr/>
        </p:nvSpPr>
        <p:spPr>
          <a:xfrm>
            <a:off x="304799" y="5842000"/>
            <a:ext cx="1179830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Miocene ended with extinction of old-</a:t>
            </a:r>
            <a:r>
              <a:rPr lang="en-US" altLang="ja-JP" sz="2000" dirty="0" err="1">
                <a:latin typeface="Meiryo" panose="020B0604030504040204" pitchFamily="34" charset="-128"/>
                <a:ea typeface="Meiryo" panose="020B0604030504040204" pitchFamily="34" charset="-128"/>
              </a:rPr>
              <a:t>Thytes</a:t>
            </a: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 fauna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Late Miocene reef remains are very common in the western tropical Pacific/New Zealand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6576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960FACD-8958-0E44-B699-1C2ADEE1F6C8}"/>
              </a:ext>
            </a:extLst>
          </p:cNvPr>
          <p:cNvSpPr/>
          <p:nvPr/>
        </p:nvSpPr>
        <p:spPr>
          <a:xfrm>
            <a:off x="304799" y="230113"/>
            <a:ext cx="828260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0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Biodiversity transfer</a:t>
            </a:r>
            <a:endParaRPr lang="ja-JP" altLang="en-US" sz="2000">
              <a:solidFill>
                <a:schemeClr val="accent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5" name="図 4" descr="マップ&#10;&#10;自動的に生成された説明">
            <a:extLst>
              <a:ext uri="{FF2B5EF4-FFF2-40B4-BE49-F238E27FC236}">
                <a16:creationId xmlns:a16="http://schemas.microsoft.com/office/drawing/2014/main" id="{13ADF424-581F-6944-B6EA-EE7BFA9ED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550" y="1016000"/>
            <a:ext cx="6769100" cy="4191000"/>
          </a:xfrm>
          <a:prstGeom prst="rect">
            <a:avLst/>
          </a:prstGeom>
        </p:spPr>
      </p:pic>
      <p:pic>
        <p:nvPicPr>
          <p:cNvPr id="6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CEC4356E-A02C-854A-AD60-C7A15F72E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77" y="88900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右矢印 8">
            <a:extLst>
              <a:ext uri="{FF2B5EF4-FFF2-40B4-BE49-F238E27FC236}">
                <a16:creationId xmlns:a16="http://schemas.microsoft.com/office/drawing/2014/main" id="{A48D2139-FC4F-8448-ADB9-2565F5102A5A}"/>
              </a:ext>
            </a:extLst>
          </p:cNvPr>
          <p:cNvSpPr/>
          <p:nvPr/>
        </p:nvSpPr>
        <p:spPr>
          <a:xfrm rot="10800000">
            <a:off x="1705455" y="1463247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フリーフォーム 9">
            <a:extLst>
              <a:ext uri="{FF2B5EF4-FFF2-40B4-BE49-F238E27FC236}">
                <a16:creationId xmlns:a16="http://schemas.microsoft.com/office/drawing/2014/main" id="{EBCD6434-74ED-A74D-A6A7-6C7F0E85AB91}"/>
              </a:ext>
            </a:extLst>
          </p:cNvPr>
          <p:cNvSpPr/>
          <p:nvPr/>
        </p:nvSpPr>
        <p:spPr>
          <a:xfrm rot="5692002">
            <a:off x="4951841" y="1965147"/>
            <a:ext cx="495301" cy="82269"/>
          </a:xfrm>
          <a:custGeom>
            <a:avLst/>
            <a:gdLst>
              <a:gd name="connsiteX0" fmla="*/ 0 w 5140533"/>
              <a:gd name="connsiteY0" fmla="*/ 331470 h 331470"/>
              <a:gd name="connsiteX1" fmla="*/ 728663 w 5140533"/>
              <a:gd name="connsiteY1" fmla="*/ 102870 h 331470"/>
              <a:gd name="connsiteX2" fmla="*/ 2543175 w 5140533"/>
              <a:gd name="connsiteY2" fmla="*/ 2857 h 331470"/>
              <a:gd name="connsiteX3" fmla="*/ 3757613 w 5140533"/>
              <a:gd name="connsiteY3" fmla="*/ 45720 h 331470"/>
              <a:gd name="connsiteX4" fmla="*/ 4972050 w 5140533"/>
              <a:gd name="connsiteY4" fmla="*/ 231457 h 331470"/>
              <a:gd name="connsiteX5" fmla="*/ 5100638 w 5140533"/>
              <a:gd name="connsiteY5" fmla="*/ 288607 h 331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0533" h="331470">
                <a:moveTo>
                  <a:pt x="0" y="331470"/>
                </a:moveTo>
                <a:cubicBezTo>
                  <a:pt x="152400" y="244554"/>
                  <a:pt x="304800" y="157639"/>
                  <a:pt x="728663" y="102870"/>
                </a:cubicBezTo>
                <a:cubicBezTo>
                  <a:pt x="1152526" y="48101"/>
                  <a:pt x="2038350" y="12382"/>
                  <a:pt x="2543175" y="2857"/>
                </a:cubicBezTo>
                <a:cubicBezTo>
                  <a:pt x="3048000" y="-6668"/>
                  <a:pt x="3352801" y="7620"/>
                  <a:pt x="3757613" y="45720"/>
                </a:cubicBezTo>
                <a:cubicBezTo>
                  <a:pt x="4162425" y="83820"/>
                  <a:pt x="4748213" y="190976"/>
                  <a:pt x="4972050" y="231457"/>
                </a:cubicBezTo>
                <a:cubicBezTo>
                  <a:pt x="5195888" y="271938"/>
                  <a:pt x="5148263" y="280272"/>
                  <a:pt x="5100638" y="288607"/>
                </a:cubicBezTo>
              </a:path>
            </a:pathLst>
          </a:custGeom>
          <a:noFill/>
          <a:ln w="19050">
            <a:solidFill>
              <a:srgbClr val="0070C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5BC8AC0-DA7B-DD42-BC76-475835896392}"/>
              </a:ext>
            </a:extLst>
          </p:cNvPr>
          <p:cNvSpPr txBox="1"/>
          <p:nvPr/>
        </p:nvSpPr>
        <p:spPr>
          <a:xfrm>
            <a:off x="4433043" y="1557481"/>
            <a:ext cx="1063112" cy="430887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en-US" altLang="ja-JP" sz="11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Canary Cold </a:t>
            </a:r>
          </a:p>
          <a:p>
            <a:r>
              <a:rPr kumimoji="1" lang="en-US" altLang="ja-JP" sz="11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Current</a:t>
            </a:r>
            <a:endParaRPr kumimoji="1" lang="ja-JP" altLang="en-US" sz="1100">
              <a:solidFill>
                <a:schemeClr val="accent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8A334B8-783E-0D4C-83C1-2713DB3408BC}"/>
              </a:ext>
            </a:extLst>
          </p:cNvPr>
          <p:cNvSpPr/>
          <p:nvPr/>
        </p:nvSpPr>
        <p:spPr>
          <a:xfrm>
            <a:off x="1264543" y="5488057"/>
            <a:ext cx="96511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The Atlantic Ocean got too cold for coral to survive during Miocene</a:t>
            </a:r>
          </a:p>
          <a:p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	</a:t>
            </a:r>
            <a:r>
              <a:rPr lang="en-US" altLang="ja-JP" sz="2000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→Barrier between Caribbean and Indian Ocean</a:t>
            </a:r>
          </a:p>
        </p:txBody>
      </p:sp>
    </p:spTree>
    <p:extLst>
      <p:ext uri="{BB962C8B-B14F-4D97-AF65-F5344CB8AC3E}">
        <p14:creationId xmlns:p14="http://schemas.microsoft.com/office/powerpoint/2010/main" val="2562755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A174AB2-512A-9D42-8237-0EB95CDD5752}"/>
              </a:ext>
            </a:extLst>
          </p:cNvPr>
          <p:cNvSpPr/>
          <p:nvPr/>
        </p:nvSpPr>
        <p:spPr>
          <a:xfrm>
            <a:off x="271549" y="149628"/>
            <a:ext cx="116489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b="0" i="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Renema</a:t>
            </a:r>
            <a:r>
              <a:rPr lang="en" altLang="ja-JP" b="0" i="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, W., Bellwood, D. R., Braga, J. C., Bromfield, K., Hall, R., Johnson, K. G., ... &amp; </a:t>
            </a:r>
            <a:r>
              <a:rPr lang="en" altLang="ja-JP" b="0" i="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Pandolfi</a:t>
            </a:r>
            <a:r>
              <a:rPr lang="en" altLang="ja-JP" b="0" i="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, J. M. (2008). Hopping hotspots: global shifts in marine biodiversity. </a:t>
            </a:r>
            <a:r>
              <a:rPr lang="en" altLang="ja-JP" b="0" i="1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science</a:t>
            </a:r>
            <a:r>
              <a:rPr lang="en" altLang="ja-JP" b="0" i="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, </a:t>
            </a:r>
            <a:r>
              <a:rPr lang="en" altLang="ja-JP" b="0" i="1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321</a:t>
            </a:r>
            <a:r>
              <a:rPr lang="en" altLang="ja-JP" b="0" i="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(5889), 654-657.</a:t>
            </a: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29698" name="Picture 2">
            <a:extLst>
              <a:ext uri="{FF2B5EF4-FFF2-40B4-BE49-F238E27FC236}">
                <a16:creationId xmlns:a16="http://schemas.microsoft.com/office/drawing/2014/main" id="{B5C0AF1F-76AA-AF4B-9E5A-067104FCF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260" y="909043"/>
            <a:ext cx="3090314" cy="5860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400AB21-C7FA-BC44-9BB6-94DFDDCB2078}"/>
              </a:ext>
            </a:extLst>
          </p:cNvPr>
          <p:cNvSpPr/>
          <p:nvPr/>
        </p:nvSpPr>
        <p:spPr>
          <a:xfrm>
            <a:off x="5171512" y="1076061"/>
            <a:ext cx="6096000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b="1" i="0" dirty="0">
                <a:solidFill>
                  <a:srgbClr val="262626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Fig. 1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. Generic </a:t>
            </a:r>
            <a:r>
              <a:rPr lang="el-GR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α-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diversity of large benthic foraminifera in </a:t>
            </a:r>
          </a:p>
          <a:p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en" altLang="ja-JP" b="1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A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) the late Middle Eocene (42 to 39 Ma),</a:t>
            </a:r>
          </a:p>
          <a:p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en" altLang="ja-JP" b="1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B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) the Early Miocene (23 to 16 Ma), </a:t>
            </a:r>
          </a:p>
          <a:p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en" altLang="ja-JP" b="1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C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) the Recent. </a:t>
            </a:r>
          </a:p>
          <a:p>
            <a:endParaRPr lang="en" altLang="ja-JP" dirty="0">
              <a:solidFill>
                <a:srgbClr val="757575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Solid lines delimit the West Tethys, Arabian, and IAA biodiversity hotspots (tables S1 to S3). Note the relocation of hotspots across the globe. Where multiple studies occurred at a single locality, the highest recorded diversity is reported. Paleogeographic reconstructions modified after (</a:t>
            </a:r>
            <a:r>
              <a:rPr lang="en" altLang="ja-JP" b="0" i="1" u="sng" dirty="0">
                <a:solidFill>
                  <a:srgbClr val="CA201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hlinkClick r:id="rId3"/>
              </a:rPr>
              <a:t>41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, </a:t>
            </a:r>
            <a:r>
              <a:rPr lang="en" altLang="ja-JP" b="0" i="1" u="sng" dirty="0">
                <a:solidFill>
                  <a:srgbClr val="CA201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hlinkClick r:id="rId4"/>
              </a:rPr>
              <a:t>42</a:t>
            </a:r>
            <a:r>
              <a:rPr lang="en" altLang="ja-JP" b="0" i="0" dirty="0">
                <a:solidFill>
                  <a:srgbClr val="757575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).</a:t>
            </a:r>
          </a:p>
          <a:p>
            <a:endParaRPr lang="en" altLang="ja-JP" dirty="0">
              <a:solidFill>
                <a:srgbClr val="757575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41: J. </a:t>
            </a:r>
            <a:r>
              <a:rPr lang="en" altLang="ja-JP" dirty="0" err="1">
                <a:latin typeface="Meiryo" panose="020B0604030504040204" pitchFamily="34" charset="-128"/>
                <a:ea typeface="Meiryo" panose="020B0604030504040204" pitchFamily="34" charset="-128"/>
              </a:rPr>
              <a:t>Dercourt</a:t>
            </a:r>
            <a:r>
              <a:rPr lang="en" altLang="ja-JP" i="1" dirty="0" err="1">
                <a:latin typeface="Meiryo" panose="020B0604030504040204" pitchFamily="34" charset="-128"/>
                <a:ea typeface="Meiryo" panose="020B0604030504040204" pitchFamily="34" charset="-128"/>
              </a:rPr>
              <a:t>et</a:t>
            </a:r>
            <a:r>
              <a:rPr lang="en" altLang="ja-JP" i="1" dirty="0">
                <a:latin typeface="Meiryo" panose="020B0604030504040204" pitchFamily="34" charset="-128"/>
                <a:ea typeface="Meiryo" panose="020B0604030504040204" pitchFamily="34" charset="-128"/>
              </a:rPr>
              <a:t> al</a:t>
            </a:r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., Eds., </a:t>
            </a:r>
            <a:r>
              <a:rPr lang="en" altLang="ja-JP" i="1" dirty="0">
                <a:latin typeface="Meiryo" panose="020B0604030504040204" pitchFamily="34" charset="-128"/>
                <a:ea typeface="Meiryo" panose="020B0604030504040204" pitchFamily="34" charset="-128"/>
              </a:rPr>
              <a:t>Atlas Peri-Tethys. Palaeogeographical Maps</a:t>
            </a:r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 (Commission for the Geological Map of the World, Paris, 2000).</a:t>
            </a:r>
          </a:p>
          <a:p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42: R. Hall, </a:t>
            </a:r>
            <a:r>
              <a:rPr lang="en" altLang="ja-JP" i="1" dirty="0">
                <a:latin typeface="Meiryo" panose="020B0604030504040204" pitchFamily="34" charset="-128"/>
                <a:ea typeface="Meiryo" panose="020B0604030504040204" pitchFamily="34" charset="-128"/>
              </a:rPr>
              <a:t>J. Asian Earth Sci.</a:t>
            </a:r>
            <a:r>
              <a:rPr lang="en" altLang="ja-JP" b="1" i="1" dirty="0">
                <a:latin typeface="Meiryo" panose="020B0604030504040204" pitchFamily="34" charset="-128"/>
                <a:ea typeface="Meiryo" panose="020B0604030504040204" pitchFamily="34" charset="-128"/>
              </a:rPr>
              <a:t>20</a:t>
            </a:r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, 353 (2002).</a:t>
            </a:r>
            <a:b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</a:br>
            <a:endParaRPr lang="en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32068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E8D7F44-9CD7-D044-B1D7-01A3C1713974}"/>
              </a:ext>
            </a:extLst>
          </p:cNvPr>
          <p:cNvSpPr/>
          <p:nvPr/>
        </p:nvSpPr>
        <p:spPr>
          <a:xfrm>
            <a:off x="3895526" y="3244334"/>
            <a:ext cx="4400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Ocean Circulation and Reef formation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5509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40D8BF3D-F2A2-1E4E-AA01-F3F702F63B75}"/>
              </a:ext>
            </a:extLst>
          </p:cNvPr>
          <p:cNvSpPr/>
          <p:nvPr/>
        </p:nvSpPr>
        <p:spPr>
          <a:xfrm>
            <a:off x="209351" y="158234"/>
            <a:ext cx="579415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Ocean Circulation and Reef formation</a:t>
            </a:r>
            <a:endParaRPr lang="ja-JP" altLang="en-US" sz="2400">
              <a:solidFill>
                <a:schemeClr val="accent1"/>
              </a:solidFill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7BF5BB1-B755-4640-85BF-45BF47D97E64}"/>
              </a:ext>
            </a:extLst>
          </p:cNvPr>
          <p:cNvSpPr/>
          <p:nvPr/>
        </p:nvSpPr>
        <p:spPr>
          <a:xfrm>
            <a:off x="647699" y="689789"/>
            <a:ext cx="11159333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Temperature control applies equally to corals and reefs on global/regional scales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16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Temperature is more limiting for reefs than corals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Corals can tolerate 15</a:t>
            </a:r>
            <a:r>
              <a:rPr lang="ja-JP" altLang="en-US" sz="2000">
                <a:latin typeface="Meiryo" panose="020B0604030504040204" pitchFamily="34" charset="-128"/>
                <a:ea typeface="Meiryo" panose="020B0604030504040204" pitchFamily="34" charset="-128"/>
              </a:rPr>
              <a:t>℃</a:t>
            </a:r>
            <a:endParaRPr lang="en-US" altLang="ja-JP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Reef building cannot accrete under 18</a:t>
            </a:r>
            <a:r>
              <a:rPr lang="ja-JP" altLang="en-US" sz="2000">
                <a:latin typeface="Meiryo" panose="020B0604030504040204" pitchFamily="34" charset="-128"/>
                <a:ea typeface="Meiryo" panose="020B0604030504040204" pitchFamily="34" charset="-128"/>
              </a:rPr>
              <a:t>℃</a:t>
            </a:r>
            <a:endParaRPr lang="en-US" altLang="ja-JP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ja-JP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With stronger poleward current, corals reach higher latitude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4F1C2D7-B9E9-444E-AA89-5BFC6092D135}"/>
              </a:ext>
            </a:extLst>
          </p:cNvPr>
          <p:cNvSpPr/>
          <p:nvPr/>
        </p:nvSpPr>
        <p:spPr>
          <a:xfrm>
            <a:off x="376236" y="4883884"/>
            <a:ext cx="531693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Clear correlation between the distribution of corals is found only in the global scale, because reef formation does not depend on a high coral diversity.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Environmental control: requirement of shallow substrata, minimal quantities of mud of terrestrial origin, high light levels, high salinity, a suitable temperature regime, and </a:t>
            </a:r>
            <a:r>
              <a:rPr lang="en-US" altLang="ja-JP" sz="1400" dirty="0" err="1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Oaragonite</a:t>
            </a:r>
            <a:r>
              <a:rPr lang="en-US" altLang="ja-JP" sz="1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of 3.8 or higher</a:t>
            </a:r>
            <a:endParaRPr lang="en-US" altLang="ja-JP" sz="16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6" name="図 5" descr="ダイアグラム&#10;&#10;自動的に生成された説明">
            <a:extLst>
              <a:ext uri="{FF2B5EF4-FFF2-40B4-BE49-F238E27FC236}">
                <a16:creationId xmlns:a16="http://schemas.microsoft.com/office/drawing/2014/main" id="{03F630FB-9BFA-614A-8A75-09DD343E7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172" y="3397984"/>
            <a:ext cx="4079477" cy="3310253"/>
          </a:xfrm>
          <a:prstGeom prst="rect">
            <a:avLst/>
          </a:prstGeom>
        </p:spPr>
      </p:pic>
      <p:sp>
        <p:nvSpPr>
          <p:cNvPr id="7" name="ドーナツ 6">
            <a:extLst>
              <a:ext uri="{FF2B5EF4-FFF2-40B4-BE49-F238E27FC236}">
                <a16:creationId xmlns:a16="http://schemas.microsoft.com/office/drawing/2014/main" id="{A27A70C2-F90B-4844-B5CD-9912C11EAB9D}"/>
              </a:ext>
            </a:extLst>
          </p:cNvPr>
          <p:cNvSpPr/>
          <p:nvPr/>
        </p:nvSpPr>
        <p:spPr>
          <a:xfrm>
            <a:off x="7603435" y="5585793"/>
            <a:ext cx="506895" cy="532723"/>
          </a:xfrm>
          <a:prstGeom prst="donut">
            <a:avLst>
              <a:gd name="adj" fmla="val 403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ドーナツ 7">
            <a:extLst>
              <a:ext uri="{FF2B5EF4-FFF2-40B4-BE49-F238E27FC236}">
                <a16:creationId xmlns:a16="http://schemas.microsoft.com/office/drawing/2014/main" id="{9798AD65-A665-244F-B076-3A752D653FBD}"/>
              </a:ext>
            </a:extLst>
          </p:cNvPr>
          <p:cNvSpPr/>
          <p:nvPr/>
        </p:nvSpPr>
        <p:spPr>
          <a:xfrm>
            <a:off x="8143461" y="5903844"/>
            <a:ext cx="384314" cy="419405"/>
          </a:xfrm>
          <a:prstGeom prst="donut">
            <a:avLst>
              <a:gd name="adj" fmla="val 403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401D73A4-11C0-7743-913D-1EB1249ED904}"/>
              </a:ext>
            </a:extLst>
          </p:cNvPr>
          <p:cNvSpPr txBox="1"/>
          <p:nvPr/>
        </p:nvSpPr>
        <p:spPr>
          <a:xfrm>
            <a:off x="6941574" y="5490064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No reefs</a:t>
            </a:r>
            <a:endParaRPr kumimoji="1" lang="ja-JP" altLang="en-US" sz="120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6DD00B2-C3A4-364D-9DFE-F838B80F28B2}"/>
              </a:ext>
            </a:extLst>
          </p:cNvPr>
          <p:cNvSpPr txBox="1"/>
          <p:nvPr/>
        </p:nvSpPr>
        <p:spPr>
          <a:xfrm>
            <a:off x="8261683" y="6271263"/>
            <a:ext cx="13276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1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Reefs in highest </a:t>
            </a:r>
          </a:p>
          <a:p>
            <a:r>
              <a:rPr kumimoji="1" lang="en-US" altLang="ja-JP" sz="11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latitude</a:t>
            </a:r>
            <a:endParaRPr kumimoji="1" lang="ja-JP" altLang="en-US" sz="1100">
              <a:solidFill>
                <a:srgbClr val="0070C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23D902E-1ED4-A344-A5C2-42BA2DB5C32C}"/>
              </a:ext>
            </a:extLst>
          </p:cNvPr>
          <p:cNvSpPr/>
          <p:nvPr/>
        </p:nvSpPr>
        <p:spPr>
          <a:xfrm>
            <a:off x="9731637" y="5852154"/>
            <a:ext cx="615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30S</a:t>
            </a:r>
          </a:p>
        </p:txBody>
      </p:sp>
    </p:spTree>
    <p:extLst>
      <p:ext uri="{BB962C8B-B14F-4D97-AF65-F5344CB8AC3E}">
        <p14:creationId xmlns:p14="http://schemas.microsoft.com/office/powerpoint/2010/main" val="1663915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6252D6F-76D1-5B40-B528-8D1A38ED856B}"/>
              </a:ext>
            </a:extLst>
          </p:cNvPr>
          <p:cNvSpPr/>
          <p:nvPr/>
        </p:nvSpPr>
        <p:spPr>
          <a:xfrm>
            <a:off x="843887" y="1109219"/>
            <a:ext cx="105042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4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Surviving as geological structures during intervals of emergence and cold (such as were created by the glacial cycles of the Pleistocene) and growing during interglacial warm intervals.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4EE1DDD-86E9-054D-BC93-64B8C9996CF2}"/>
              </a:ext>
            </a:extLst>
          </p:cNvPr>
          <p:cNvSpPr/>
          <p:nvPr/>
        </p:nvSpPr>
        <p:spPr>
          <a:xfrm>
            <a:off x="209351" y="158234"/>
            <a:ext cx="37056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chemeClr val="accent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Episodical development</a:t>
            </a:r>
            <a:endParaRPr lang="ja-JP" altLang="en-US" sz="24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738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DC9DB3E-9410-BF4A-A36A-CC349A56C136}"/>
              </a:ext>
            </a:extLst>
          </p:cNvPr>
          <p:cNvSpPr txBox="1"/>
          <p:nvPr/>
        </p:nvSpPr>
        <p:spPr>
          <a:xfrm>
            <a:off x="903961" y="510381"/>
            <a:ext cx="103840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ja-JP" sz="3200" b="1" dirty="0">
                <a:latin typeface="Meiryo" panose="020B0604030504040204" pitchFamily="34" charset="-128"/>
                <a:ea typeface="Meiryo" panose="020B0604030504040204" pitchFamily="34" charset="-128"/>
              </a:rPr>
              <a:t>Ocean circulation</a:t>
            </a:r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 denotes ocean-scale current systems that change seasonally but 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persist from one year to the next</a:t>
            </a:r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.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E4C71E7-FF8C-8E4F-B968-0764DC88EE7D}"/>
              </a:ext>
            </a:extLst>
          </p:cNvPr>
          <p:cNvSpPr/>
          <p:nvPr/>
        </p:nvSpPr>
        <p:spPr>
          <a:xfrm>
            <a:off x="4559474" y="6396335"/>
            <a:ext cx="57765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20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Estimating the Circulation and Climate of the Ocean, Phase II (ECCO2)</a:t>
            </a:r>
            <a:endParaRPr lang="en-US" altLang="ja-JP" sz="12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" altLang="ja-JP" sz="12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https://svs.gsfc.nasa.gov/3912</a:t>
            </a:r>
            <a:endParaRPr lang="en" altLang="ja-JP" sz="1200" dirty="0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7" name="図 6" descr="ケーキ, 誕生日, 装飾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1E962FFC-9A5C-A944-A77B-DD828BC31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783" y="1619062"/>
            <a:ext cx="9310434" cy="465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63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6371B38-2EE6-004C-AEDA-3F111FB8D3F4}"/>
              </a:ext>
            </a:extLst>
          </p:cNvPr>
          <p:cNvSpPr/>
          <p:nvPr/>
        </p:nvSpPr>
        <p:spPr>
          <a:xfrm>
            <a:off x="3895526" y="3244334"/>
            <a:ext cx="3493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Surface current and dispersal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58160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E9AB970-8B9C-7447-82FC-16571F7F8180}"/>
              </a:ext>
            </a:extLst>
          </p:cNvPr>
          <p:cNvSpPr/>
          <p:nvPr/>
        </p:nvSpPr>
        <p:spPr>
          <a:xfrm>
            <a:off x="727880" y="1072320"/>
            <a:ext cx="565927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4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Coral larvae are able to make very long ocean journeys</a:t>
            </a:r>
          </a:p>
          <a:p>
            <a:pPr lvl="1"/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(some weeks, even months)</a:t>
            </a:r>
            <a:endParaRPr lang="en" altLang="ja-JP" dirty="0"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6A50FCB-272F-194D-9C89-F7D332CEE654}"/>
              </a:ext>
            </a:extLst>
          </p:cNvPr>
          <p:cNvSpPr/>
          <p:nvPr/>
        </p:nvSpPr>
        <p:spPr>
          <a:xfrm>
            <a:off x="278870" y="159940"/>
            <a:ext cx="45924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Surface current and dispersal</a:t>
            </a:r>
            <a:endParaRPr lang="ja-JP" altLang="en-US" sz="2400">
              <a:solidFill>
                <a:srgbClr val="0070C0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6344AC-29DB-A649-A03F-076570280C9A}"/>
              </a:ext>
            </a:extLst>
          </p:cNvPr>
          <p:cNvSpPr txBox="1"/>
          <p:nvPr/>
        </p:nvSpPr>
        <p:spPr>
          <a:xfrm>
            <a:off x="5595129" y="6352727"/>
            <a:ext cx="6596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Warm Currents regulate the composition of assemblages</a:t>
            </a:r>
            <a:endParaRPr kumimoji="1"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9" name="図 8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523F06AE-EA2C-F349-8A33-2A9648BDBE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33" r="26436"/>
          <a:stretch/>
        </p:blipFill>
        <p:spPr>
          <a:xfrm>
            <a:off x="334240" y="2739999"/>
            <a:ext cx="6043746" cy="2873009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C989D8E-8703-344D-9BAD-93F63EC27C4C}"/>
              </a:ext>
            </a:extLst>
          </p:cNvPr>
          <p:cNvSpPr txBox="1"/>
          <p:nvPr/>
        </p:nvSpPr>
        <p:spPr>
          <a:xfrm>
            <a:off x="2031999" y="5723032"/>
            <a:ext cx="225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Poleward Currents</a:t>
            </a:r>
            <a:endParaRPr kumimoji="1"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374D15AC-A3FD-EC4F-8D79-48C1F6A84E39}"/>
              </a:ext>
            </a:extLst>
          </p:cNvPr>
          <p:cNvSpPr/>
          <p:nvPr/>
        </p:nvSpPr>
        <p:spPr>
          <a:xfrm rot="4798024">
            <a:off x="2578526" y="4789806"/>
            <a:ext cx="688623" cy="146756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右矢印 21">
            <a:extLst>
              <a:ext uri="{FF2B5EF4-FFF2-40B4-BE49-F238E27FC236}">
                <a16:creationId xmlns:a16="http://schemas.microsoft.com/office/drawing/2014/main" id="{8FDC871C-D194-6C44-A239-0AE5B805E7A2}"/>
              </a:ext>
            </a:extLst>
          </p:cNvPr>
          <p:cNvSpPr/>
          <p:nvPr/>
        </p:nvSpPr>
        <p:spPr>
          <a:xfrm rot="8763184">
            <a:off x="1726023" y="4430309"/>
            <a:ext cx="516946" cy="169875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3818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E9AB970-8B9C-7447-82FC-16571F7F8180}"/>
              </a:ext>
            </a:extLst>
          </p:cNvPr>
          <p:cNvSpPr/>
          <p:nvPr/>
        </p:nvSpPr>
        <p:spPr>
          <a:xfrm>
            <a:off x="727880" y="1072320"/>
            <a:ext cx="565927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4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Coral larvae are able to make very long ocean journeys</a:t>
            </a:r>
          </a:p>
          <a:p>
            <a:pPr lvl="1"/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(some weeks, even months)</a:t>
            </a:r>
            <a:endParaRPr lang="en" altLang="ja-JP" dirty="0"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6A50FCB-272F-194D-9C89-F7D332CEE654}"/>
              </a:ext>
            </a:extLst>
          </p:cNvPr>
          <p:cNvSpPr/>
          <p:nvPr/>
        </p:nvSpPr>
        <p:spPr>
          <a:xfrm>
            <a:off x="278870" y="159940"/>
            <a:ext cx="45924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Surface current and dispersal</a:t>
            </a:r>
            <a:endParaRPr lang="ja-JP" altLang="en-US" sz="2400">
              <a:solidFill>
                <a:srgbClr val="0070C0"/>
              </a:solidFill>
            </a:endParaRPr>
          </a:p>
        </p:txBody>
      </p:sp>
      <p:pic>
        <p:nvPicPr>
          <p:cNvPr id="6" name="図 5" descr="ダイアグラム&#10;&#10;自動的に生成された説明">
            <a:extLst>
              <a:ext uri="{FF2B5EF4-FFF2-40B4-BE49-F238E27FC236}">
                <a16:creationId xmlns:a16="http://schemas.microsoft.com/office/drawing/2014/main" id="{14D42340-A39E-C647-B7D5-08F10000C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063" y="390772"/>
            <a:ext cx="4592476" cy="5961955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C6344AC-29DB-A649-A03F-076570280C9A}"/>
              </a:ext>
            </a:extLst>
          </p:cNvPr>
          <p:cNvSpPr txBox="1"/>
          <p:nvPr/>
        </p:nvSpPr>
        <p:spPr>
          <a:xfrm>
            <a:off x="5595129" y="6352727"/>
            <a:ext cx="6596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Warm Currents regulate the composition of assemblages</a:t>
            </a:r>
            <a:endParaRPr kumimoji="1"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9" name="図 8" descr="ダイアグラム が含まれている画像&#10;&#10;自動的に生成された説明">
            <a:extLst>
              <a:ext uri="{FF2B5EF4-FFF2-40B4-BE49-F238E27FC236}">
                <a16:creationId xmlns:a16="http://schemas.microsoft.com/office/drawing/2014/main" id="{523F06AE-EA2C-F349-8A33-2A9648BDBE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33" r="26436"/>
          <a:stretch/>
        </p:blipFill>
        <p:spPr>
          <a:xfrm>
            <a:off x="334240" y="2739999"/>
            <a:ext cx="6043746" cy="2873009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C989D8E-8703-344D-9BAD-93F63EC27C4C}"/>
              </a:ext>
            </a:extLst>
          </p:cNvPr>
          <p:cNvSpPr txBox="1"/>
          <p:nvPr/>
        </p:nvSpPr>
        <p:spPr>
          <a:xfrm>
            <a:off x="2031999" y="5723032"/>
            <a:ext cx="225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Poleward Currents</a:t>
            </a:r>
            <a:endParaRPr kumimoji="1"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374D15AC-A3FD-EC4F-8D79-48C1F6A84E39}"/>
              </a:ext>
            </a:extLst>
          </p:cNvPr>
          <p:cNvSpPr/>
          <p:nvPr/>
        </p:nvSpPr>
        <p:spPr>
          <a:xfrm rot="4798024">
            <a:off x="2578526" y="4789806"/>
            <a:ext cx="688623" cy="146756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右矢印 21">
            <a:extLst>
              <a:ext uri="{FF2B5EF4-FFF2-40B4-BE49-F238E27FC236}">
                <a16:creationId xmlns:a16="http://schemas.microsoft.com/office/drawing/2014/main" id="{8FDC871C-D194-6C44-A239-0AE5B805E7A2}"/>
              </a:ext>
            </a:extLst>
          </p:cNvPr>
          <p:cNvSpPr/>
          <p:nvPr/>
        </p:nvSpPr>
        <p:spPr>
          <a:xfrm rot="8763184">
            <a:off x="1726023" y="4430309"/>
            <a:ext cx="516946" cy="169875"/>
          </a:xfrm>
          <a:prstGeom prst="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2969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6A50FCB-272F-194D-9C89-F7D332CEE654}"/>
              </a:ext>
            </a:extLst>
          </p:cNvPr>
          <p:cNvSpPr/>
          <p:nvPr/>
        </p:nvSpPr>
        <p:spPr>
          <a:xfrm>
            <a:off x="278870" y="159940"/>
            <a:ext cx="28605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Coral triangle</a:t>
            </a:r>
            <a:endParaRPr lang="ja-JP" altLang="en-US" sz="2400">
              <a:solidFill>
                <a:srgbClr val="0070C0"/>
              </a:solidFill>
            </a:endParaRPr>
          </a:p>
        </p:txBody>
      </p:sp>
      <p:pic>
        <p:nvPicPr>
          <p:cNvPr id="4" name="図 3" descr="地図と文字の加工写真&#10;&#10;中程度の精度で自動的に生成された説明">
            <a:extLst>
              <a:ext uri="{FF2B5EF4-FFF2-40B4-BE49-F238E27FC236}">
                <a16:creationId xmlns:a16="http://schemas.microsoft.com/office/drawing/2014/main" id="{E6465FA7-4D64-8045-8A33-0B29DFD38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967" y="621605"/>
            <a:ext cx="5232066" cy="3323255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8D41B6D-C232-8D45-AF46-F73A9A1D43F5}"/>
              </a:ext>
            </a:extLst>
          </p:cNvPr>
          <p:cNvSpPr/>
          <p:nvPr/>
        </p:nvSpPr>
        <p:spPr>
          <a:xfrm>
            <a:off x="4006133" y="3944860"/>
            <a:ext cx="4179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Sanciangco et al., 2013. </a:t>
            </a:r>
            <a:r>
              <a:rPr lang="ja-JP" altLang="en-US" i="1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PLoS ONE.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66837A77-087B-F34F-84D2-FFCE488E0434}"/>
              </a:ext>
            </a:extLst>
          </p:cNvPr>
          <p:cNvSpPr/>
          <p:nvPr/>
        </p:nvSpPr>
        <p:spPr>
          <a:xfrm>
            <a:off x="800747" y="4700671"/>
            <a:ext cx="1030174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 dirty="0">
                <a:solidFill>
                  <a:srgbClr val="0070C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Possible reason for </a:t>
            </a:r>
            <a:r>
              <a:rPr lang="en" altLang="ja-JP" sz="20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high diversity</a:t>
            </a:r>
            <a:endParaRPr lang="en" altLang="ja-JP" sz="2000" dirty="0">
              <a:solidFill>
                <a:srgbClr val="0070C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‘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atch-all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’</a:t>
            </a:r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for larvae moving towards the region, which entrained in both the South Equatorial Current and the North Equatorial Current </a:t>
            </a:r>
            <a:r>
              <a:rPr lang="en" altLang="ja-JP" sz="1600" dirty="0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en" altLang="ja-JP" sz="1600" dirty="0" err="1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Jokiel</a:t>
            </a:r>
            <a:r>
              <a:rPr lang="en" altLang="ja-JP" sz="1600" dirty="0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and Martinelli, 1992; </a:t>
            </a:r>
            <a:r>
              <a:rPr lang="en" altLang="ja-JP" sz="1600" dirty="0" err="1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Veron</a:t>
            </a:r>
            <a:r>
              <a:rPr lang="en" altLang="ja-JP" sz="1600" dirty="0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, 1995)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Attenuation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with distance fro</a:t>
            </a:r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m the center of the Coral Triangle</a:t>
            </a:r>
            <a:endParaRPr lang="en" altLang="ja-JP" sz="2000" dirty="0"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Vicariance/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eticulate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evolution promoted by </a:t>
            </a:r>
            <a:r>
              <a:rPr lang="en" altLang="ja-JP" sz="2000" dirty="0">
                <a:solidFill>
                  <a:schemeClr val="accent6">
                    <a:lumMod val="75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genetic mixing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under</a:t>
            </a:r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 c</a:t>
            </a:r>
            <a:r>
              <a:rPr lang="en" altLang="ja-JP" sz="2000" dirty="0"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omplex eddies created by Indonesian Through-flow </a:t>
            </a:r>
            <a:r>
              <a:rPr lang="en" altLang="ja-JP" sz="1600" dirty="0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(Gordon and Fine, 1996)</a:t>
            </a:r>
            <a:endParaRPr lang="en" altLang="ja-JP" sz="2000" dirty="0">
              <a:solidFill>
                <a:schemeClr val="bg1">
                  <a:lumMod val="50000"/>
                </a:schemeClr>
              </a:solidFill>
              <a:effectLst/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750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 descr="Details are in the caption following the image">
            <a:extLst>
              <a:ext uri="{FF2B5EF4-FFF2-40B4-BE49-F238E27FC236}">
                <a16:creationId xmlns:a16="http://schemas.microsoft.com/office/drawing/2014/main" id="{A10A6C7F-EEAB-DF45-AC70-FCA522B0C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343" y="884989"/>
            <a:ext cx="5145314" cy="584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7DA7E91-8AEE-4A45-8265-7D3AEAFBCC6F}"/>
              </a:ext>
            </a:extLst>
          </p:cNvPr>
          <p:cNvSpPr/>
          <p:nvPr/>
        </p:nvSpPr>
        <p:spPr>
          <a:xfrm>
            <a:off x="130628" y="126063"/>
            <a:ext cx="116549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Huang, D., Goldberg, E. E., Chou, L. M., &amp; Roy, K. (2018). The origin and evolution of coral species richness in a marine biodiversity hotspot. </a:t>
            </a:r>
            <a:r>
              <a:rPr lang="en" altLang="ja-JP" i="1" dirty="0">
                <a:latin typeface="Meiryo" panose="020B0604030504040204" pitchFamily="34" charset="-128"/>
                <a:ea typeface="Meiryo" panose="020B0604030504040204" pitchFamily="34" charset="-128"/>
              </a:rPr>
              <a:t>Evolution</a:t>
            </a:r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, </a:t>
            </a:r>
            <a:r>
              <a:rPr lang="en" altLang="ja-JP" i="1" dirty="0">
                <a:latin typeface="Meiryo" panose="020B0604030504040204" pitchFamily="34" charset="-128"/>
                <a:ea typeface="Meiryo" panose="020B0604030504040204" pitchFamily="34" charset="-128"/>
              </a:rPr>
              <a:t>72</a:t>
            </a:r>
            <a:r>
              <a:rPr lang="en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(2), 288-302.</a:t>
            </a:r>
            <a:endParaRPr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61932B7F-043D-AA45-9076-69895A2E6409}"/>
              </a:ext>
            </a:extLst>
          </p:cNvPr>
          <p:cNvSpPr txBox="1"/>
          <p:nvPr/>
        </p:nvSpPr>
        <p:spPr>
          <a:xfrm>
            <a:off x="8973456" y="4426857"/>
            <a:ext cx="281214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Origination rates within the CT are lower than in surrounding regions</a:t>
            </a:r>
          </a:p>
          <a:p>
            <a:endParaRPr lang="en-US" altLang="ja-JP" sz="16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Endemic species are </a:t>
            </a:r>
          </a:p>
          <a:p>
            <a:r>
              <a:rPr lang="en-US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older than the others: e</a:t>
            </a:r>
            <a:r>
              <a:rPr kumimoji="1" lang="en-US" altLang="ja-JP" sz="1600" dirty="0">
                <a:latin typeface="Meiryo" panose="020B0604030504040204" pitchFamily="34" charset="-128"/>
                <a:ea typeface="Meiryo" panose="020B0604030504040204" pitchFamily="34" charset="-128"/>
              </a:rPr>
              <a:t>ndemicity is not due to recent speciation</a:t>
            </a:r>
            <a:endParaRPr kumimoji="1" lang="ja-JP" altLang="en-US" sz="16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60340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167C34F1-E5ED-F148-B96C-58B9ED3E0A43}"/>
              </a:ext>
            </a:extLst>
          </p:cNvPr>
          <p:cNvSpPr/>
          <p:nvPr/>
        </p:nvSpPr>
        <p:spPr>
          <a:xfrm>
            <a:off x="3895526" y="3244334"/>
            <a:ext cx="37719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Ocean Circulation and Evolution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4193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E5B0111-1315-DB47-B20A-F4438DD101D9}"/>
              </a:ext>
            </a:extLst>
          </p:cNvPr>
          <p:cNvSpPr/>
          <p:nvPr/>
        </p:nvSpPr>
        <p:spPr>
          <a:xfrm>
            <a:off x="286052" y="180292"/>
            <a:ext cx="82442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chemeClr val="accent5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Difference in the time scale of dispersal and evolution</a:t>
            </a:r>
            <a:endParaRPr lang="ja-JP" altLang="en-US" sz="240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6453955-0DFD-9E48-8B54-70BC0BDED478}"/>
              </a:ext>
            </a:extLst>
          </p:cNvPr>
          <p:cNvSpPr txBox="1"/>
          <p:nvPr/>
        </p:nvSpPr>
        <p:spPr>
          <a:xfrm>
            <a:off x="649017" y="838239"/>
            <a:ext cx="100813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Corals disperse very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fast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Shared species between the Great Barrier Reef, the Coral Triangle, and the Red Sea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Corals evolve very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slow</a:t>
            </a:r>
            <a:endParaRPr kumimoji="1" lang="ja-JP" altLang="en-US" sz="2400">
              <a:solidFill>
                <a:schemeClr val="accent6">
                  <a:lumMod val="75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24578" name="Picture 2" descr="Phylogeny of scleractinian corals proposed by Wells (1956, p. 363).... |  Download Scientific Diagram">
            <a:extLst>
              <a:ext uri="{FF2B5EF4-FFF2-40B4-BE49-F238E27FC236}">
                <a16:creationId xmlns:a16="http://schemas.microsoft.com/office/drawing/2014/main" id="{EF65CBB2-77F7-E748-83E3-B5EFDEEBE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497" y="1782106"/>
            <a:ext cx="3800201" cy="474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561F280-B154-214B-85E6-B3E411D7DA1E}"/>
              </a:ext>
            </a:extLst>
          </p:cNvPr>
          <p:cNvSpPr/>
          <p:nvPr/>
        </p:nvSpPr>
        <p:spPr>
          <a:xfrm>
            <a:off x="9566824" y="1549314"/>
            <a:ext cx="25071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b="0" i="0" dirty="0">
                <a:solidFill>
                  <a:schemeClr val="bg1">
                    <a:lumMod val="50000"/>
                  </a:schemeClr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Wells (1956, p. 363)</a:t>
            </a:r>
            <a:endParaRPr lang="ja-JP" altLang="en-US">
              <a:solidFill>
                <a:schemeClr val="bg1">
                  <a:lumMod val="5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6" name="Picture 4" descr="ArcGIS Pro で世界地図の中心を変えてみよう！">
            <a:extLst>
              <a:ext uri="{FF2B5EF4-FFF2-40B4-BE49-F238E27FC236}">
                <a16:creationId xmlns:a16="http://schemas.microsoft.com/office/drawing/2014/main" id="{DC0F6290-8D8F-5A45-AB9F-5371E5A2D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574" y="3096495"/>
            <a:ext cx="4618020" cy="3024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ドーナツ 6">
            <a:extLst>
              <a:ext uri="{FF2B5EF4-FFF2-40B4-BE49-F238E27FC236}">
                <a16:creationId xmlns:a16="http://schemas.microsoft.com/office/drawing/2014/main" id="{69B0F449-6414-E743-B8DB-57F2FED0CDD8}"/>
              </a:ext>
            </a:extLst>
          </p:cNvPr>
          <p:cNvSpPr/>
          <p:nvPr/>
        </p:nvSpPr>
        <p:spPr>
          <a:xfrm>
            <a:off x="3588469" y="4300225"/>
            <a:ext cx="361713" cy="351138"/>
          </a:xfrm>
          <a:prstGeom prst="donut">
            <a:avLst>
              <a:gd name="adj" fmla="val 3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ドーナツ 7">
            <a:extLst>
              <a:ext uri="{FF2B5EF4-FFF2-40B4-BE49-F238E27FC236}">
                <a16:creationId xmlns:a16="http://schemas.microsoft.com/office/drawing/2014/main" id="{52AA768B-453C-3644-B6F8-2C87C3CF270C}"/>
              </a:ext>
            </a:extLst>
          </p:cNvPr>
          <p:cNvSpPr/>
          <p:nvPr/>
        </p:nvSpPr>
        <p:spPr>
          <a:xfrm>
            <a:off x="3896834" y="4692790"/>
            <a:ext cx="361713" cy="351138"/>
          </a:xfrm>
          <a:prstGeom prst="donut">
            <a:avLst>
              <a:gd name="adj" fmla="val 3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ドーナツ 8">
            <a:extLst>
              <a:ext uri="{FF2B5EF4-FFF2-40B4-BE49-F238E27FC236}">
                <a16:creationId xmlns:a16="http://schemas.microsoft.com/office/drawing/2014/main" id="{8649F2D4-9136-0841-A425-2B846D8ECE96}"/>
              </a:ext>
            </a:extLst>
          </p:cNvPr>
          <p:cNvSpPr/>
          <p:nvPr/>
        </p:nvSpPr>
        <p:spPr>
          <a:xfrm>
            <a:off x="2510165" y="4168067"/>
            <a:ext cx="361713" cy="351138"/>
          </a:xfrm>
          <a:prstGeom prst="donut">
            <a:avLst>
              <a:gd name="adj" fmla="val 3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E29B091-17D6-4A40-A5E0-BDA96B7904F2}"/>
              </a:ext>
            </a:extLst>
          </p:cNvPr>
          <p:cNvSpPr/>
          <p:nvPr/>
        </p:nvSpPr>
        <p:spPr>
          <a:xfrm>
            <a:off x="135318" y="6325440"/>
            <a:ext cx="80093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The link between those two processes has not been confirmed</a:t>
            </a:r>
            <a:endParaRPr lang="ja-JP" altLang="en-US" sz="2000"/>
          </a:p>
        </p:txBody>
      </p:sp>
    </p:spTree>
    <p:extLst>
      <p:ext uri="{BB962C8B-B14F-4D97-AF65-F5344CB8AC3E}">
        <p14:creationId xmlns:p14="http://schemas.microsoft.com/office/powerpoint/2010/main" val="3493159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5CC8846-1A36-D243-9E35-030FE30644E1}"/>
              </a:ext>
            </a:extLst>
          </p:cNvPr>
          <p:cNvSpPr/>
          <p:nvPr/>
        </p:nvSpPr>
        <p:spPr>
          <a:xfrm>
            <a:off x="286052" y="180292"/>
            <a:ext cx="69140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400" dirty="0">
                <a:solidFill>
                  <a:schemeClr val="accent5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Change in Current resulted in genetic mixing</a:t>
            </a:r>
            <a:endParaRPr lang="ja-JP" altLang="en-US" sz="240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6" name="図 5" descr="マップ が含まれている画像&#10;&#10;自動的に生成された説明">
            <a:extLst>
              <a:ext uri="{FF2B5EF4-FFF2-40B4-BE49-F238E27FC236}">
                <a16:creationId xmlns:a16="http://schemas.microsoft.com/office/drawing/2014/main" id="{A106AC6A-CE5A-1748-A9C9-9411A44CB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5946371" y="1432561"/>
            <a:ext cx="4389120" cy="3429000"/>
          </a:xfrm>
          <a:prstGeom prst="rect">
            <a:avLst/>
          </a:prstGeom>
        </p:spPr>
      </p:pic>
      <p:pic>
        <p:nvPicPr>
          <p:cNvPr id="7" name="図 6" descr="マップ が含まれている画像&#10;&#10;自動的に生成された説明">
            <a:extLst>
              <a:ext uri="{FF2B5EF4-FFF2-40B4-BE49-F238E27FC236}">
                <a16:creationId xmlns:a16="http://schemas.microsoft.com/office/drawing/2014/main" id="{E4AF62D1-E4F1-804B-96DE-3B1AA74396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586"/>
          <a:stretch/>
        </p:blipFill>
        <p:spPr>
          <a:xfrm>
            <a:off x="1557251" y="1415936"/>
            <a:ext cx="4389120" cy="3388822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640FF76-0CDA-B445-A571-BB3D4C3DAD32}"/>
              </a:ext>
            </a:extLst>
          </p:cNvPr>
          <p:cNvSpPr txBox="1"/>
          <p:nvPr/>
        </p:nvSpPr>
        <p:spPr>
          <a:xfrm>
            <a:off x="7279958" y="4804758"/>
            <a:ext cx="175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Tectonic uplift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271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6FD3BD4-1417-BA44-9ABE-FC86AF38EBAA}"/>
              </a:ext>
            </a:extLst>
          </p:cNvPr>
          <p:cNvSpPr/>
          <p:nvPr/>
        </p:nvSpPr>
        <p:spPr>
          <a:xfrm>
            <a:off x="5457010" y="3244334"/>
            <a:ext cx="1277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Summary</a:t>
            </a:r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8731371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85C384F-ECD3-C546-944E-C174F8D30459}"/>
              </a:ext>
            </a:extLst>
          </p:cNvPr>
          <p:cNvSpPr txBox="1"/>
          <p:nvPr/>
        </p:nvSpPr>
        <p:spPr>
          <a:xfrm>
            <a:off x="1055318" y="1501795"/>
            <a:ext cx="100813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Setting geographic extent of reef 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Governing</a:t>
            </a:r>
            <a:r>
              <a:rPr kumimoji="1"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dispersal of larvae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Affecting evolution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Three dimensional</a:t>
            </a:r>
            <a: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nature of most types of shallow reef habitats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Fine-scale distribution of food, nutrients, oxygen, tides, waves</a:t>
            </a:r>
          </a:p>
          <a:p>
            <a:pPr lvl="1"/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(out of scope of the article)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7B3A1E1-5D2D-244E-ACA6-4727178FDE2E}"/>
              </a:ext>
            </a:extLst>
          </p:cNvPr>
          <p:cNvSpPr txBox="1"/>
          <p:nvPr/>
        </p:nvSpPr>
        <p:spPr>
          <a:xfrm>
            <a:off x="388307" y="488515"/>
            <a:ext cx="5022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Oceanic currents and coral reefs</a:t>
            </a:r>
            <a:endParaRPr kumimoji="1" lang="ja-JP" altLang="en-US" sz="2400">
              <a:solidFill>
                <a:srgbClr val="0070C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23960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A3B43C3-6665-9948-A41A-9A5367FA9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856" y="0"/>
            <a:ext cx="8206288" cy="663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8AD9FB0-EFB8-444B-A7AA-C2AA09265795}"/>
              </a:ext>
            </a:extLst>
          </p:cNvPr>
          <p:cNvSpPr/>
          <p:nvPr/>
        </p:nvSpPr>
        <p:spPr>
          <a:xfrm>
            <a:off x="3173260" y="6638795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ja-JP" sz="1400" b="0" i="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https://www.britannica.com/science/ocean-current#/media/1/424354/46367</a:t>
            </a:r>
            <a:endParaRPr lang="en" altLang="ja-JP" sz="1400" b="0" i="0" dirty="0">
              <a:solidFill>
                <a:schemeClr val="bg1">
                  <a:lumMod val="50000"/>
                </a:schemeClr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00566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2C0BA91-1D11-5F4A-84B5-B3C546E77084}"/>
              </a:ext>
            </a:extLst>
          </p:cNvPr>
          <p:cNvSpPr txBox="1"/>
          <p:nvPr/>
        </p:nvSpPr>
        <p:spPr>
          <a:xfrm>
            <a:off x="1055318" y="1501795"/>
            <a:ext cx="100813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Setting geographic extent of reef 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Governing</a:t>
            </a:r>
            <a:r>
              <a:rPr kumimoji="1"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dispersal of larvae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Affecting evolution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Three dimensional</a:t>
            </a:r>
            <a:r>
              <a:rPr lang="en-US" altLang="ja-JP" sz="24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nature of most types of shallow reef habitats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Fine-scale distribution of food, nutrients, oxygen, tides, waves</a:t>
            </a:r>
          </a:p>
          <a:p>
            <a:pPr lvl="1"/>
            <a:r>
              <a:rPr lang="en-US" altLang="ja-JP" sz="20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(out of scope of the article)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64DDA9-1098-8E46-B4C9-5A3488459453}"/>
              </a:ext>
            </a:extLst>
          </p:cNvPr>
          <p:cNvSpPr txBox="1"/>
          <p:nvPr/>
        </p:nvSpPr>
        <p:spPr>
          <a:xfrm>
            <a:off x="388307" y="488515"/>
            <a:ext cx="5022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Oceanic currents and coral reefs</a:t>
            </a:r>
            <a:endParaRPr kumimoji="1" lang="ja-JP" altLang="en-US" sz="2400">
              <a:solidFill>
                <a:srgbClr val="0070C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92412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EBFFFDD-9929-E44E-B12A-FF7539A27032}"/>
              </a:ext>
            </a:extLst>
          </p:cNvPr>
          <p:cNvSpPr txBox="1"/>
          <p:nvPr/>
        </p:nvSpPr>
        <p:spPr>
          <a:xfrm>
            <a:off x="388307" y="488515"/>
            <a:ext cx="4673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Temporal/geographical Scales</a:t>
            </a:r>
            <a:endParaRPr kumimoji="1" lang="ja-JP" altLang="en-US" sz="2400">
              <a:solidFill>
                <a:srgbClr val="0070C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394351A-76D3-6B4A-B4FA-4C765D4BB3B5}"/>
              </a:ext>
            </a:extLst>
          </p:cNvPr>
          <p:cNvSpPr txBox="1"/>
          <p:nvPr/>
        </p:nvSpPr>
        <p:spPr>
          <a:xfrm>
            <a:off x="1055318" y="2685843"/>
            <a:ext cx="100813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Global scale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Temporal scale of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geological period</a:t>
            </a: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(~10My)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Setting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template</a:t>
            </a: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for coral reef distributions and zooxanthellate coral distribution</a:t>
            </a:r>
          </a:p>
          <a:p>
            <a:endParaRPr kumimoji="1" lang="en-US" altLang="ja-JP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en-US" altLang="ja-JP" sz="2400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Regional scale</a:t>
            </a:r>
            <a:endParaRPr kumimoji="1" lang="en-US" altLang="ja-JP" sz="2400" dirty="0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Temporal scale of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millennia</a:t>
            </a: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(~1000)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Controlling of details of the distributions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400" dirty="0">
                <a:solidFill>
                  <a:schemeClr val="accent6">
                    <a:lumMod val="7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Ecologically driven</a:t>
            </a:r>
            <a:r>
              <a:rPr lang="en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 influence on reef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kumimoji="1" lang="ja-JP" altLang="en-US" sz="24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3E987A3-3D3A-464B-9F1F-48D2DC369DCF}"/>
              </a:ext>
            </a:extLst>
          </p:cNvPr>
          <p:cNvSpPr/>
          <p:nvPr/>
        </p:nvSpPr>
        <p:spPr>
          <a:xfrm>
            <a:off x="776613" y="1173456"/>
            <a:ext cx="100813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Ocean circulations regulates faunal distribution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jointly with other drivers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dirty="0">
                <a:latin typeface="Meiryo" panose="020B0604030504040204" pitchFamily="34" charset="-128"/>
                <a:ea typeface="Meiryo" panose="020B0604030504040204" pitchFamily="34" charset="-128"/>
              </a:rPr>
              <a:t>simultaneously in different scales</a:t>
            </a: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EB6E72F0-6B7B-2A47-AC16-967F90207F8A}"/>
              </a:ext>
            </a:extLst>
          </p:cNvPr>
          <p:cNvSpPr/>
          <p:nvPr/>
        </p:nvSpPr>
        <p:spPr>
          <a:xfrm>
            <a:off x="4426397" y="1637593"/>
            <a:ext cx="687261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ja-JP" sz="1600" dirty="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(temperature, sea levels, configuration of continents, etc.)</a:t>
            </a:r>
          </a:p>
        </p:txBody>
      </p:sp>
    </p:spTree>
    <p:extLst>
      <p:ext uri="{BB962C8B-B14F-4D97-AF65-F5344CB8AC3E}">
        <p14:creationId xmlns:p14="http://schemas.microsoft.com/office/powerpoint/2010/main" val="407022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6315D48-12A5-EA45-BD09-0C5F8C6EC7E8}"/>
              </a:ext>
            </a:extLst>
          </p:cNvPr>
          <p:cNvSpPr/>
          <p:nvPr/>
        </p:nvSpPr>
        <p:spPr>
          <a:xfrm>
            <a:off x="4140945" y="3059668"/>
            <a:ext cx="3910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History of the Oceanic circulation</a:t>
            </a:r>
            <a:endParaRPr lang="ja-JP" altLang="en-US"/>
          </a:p>
        </p:txBody>
      </p:sp>
      <p:pic>
        <p:nvPicPr>
          <p:cNvPr id="5122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5A2FCA0A-2ED4-9547-A2D3-7E0A76589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4433" y="2908948"/>
            <a:ext cx="3207403" cy="346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71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B0AEABBE-F63F-7A49-85A9-35927B4DA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50" y="837301"/>
            <a:ext cx="11260899" cy="5486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861C17E-6940-AC4B-A47A-615F5E693789}"/>
              </a:ext>
            </a:extLst>
          </p:cNvPr>
          <p:cNvSpPr txBox="1"/>
          <p:nvPr/>
        </p:nvSpPr>
        <p:spPr>
          <a:xfrm>
            <a:off x="363255" y="303110"/>
            <a:ext cx="93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Early Cenozoic (~ 40-35Ma; Late Eocene to Early Oligocene)</a:t>
            </a:r>
            <a:endParaRPr kumimoji="1" lang="ja-JP" altLang="en-US" sz="2400">
              <a:solidFill>
                <a:srgbClr val="0070C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87B2DCC-0F3B-4542-A9E1-5718083B1D50}"/>
              </a:ext>
            </a:extLst>
          </p:cNvPr>
          <p:cNvSpPr txBox="1"/>
          <p:nvPr/>
        </p:nvSpPr>
        <p:spPr>
          <a:xfrm rot="20953053">
            <a:off x="2032141" y="2555309"/>
            <a:ext cx="27521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Central American Seaway</a:t>
            </a:r>
            <a:endParaRPr kumimoji="1" lang="ja-JP" altLang="en-US" sz="160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1C3C4E0-7D3F-8E4C-A98E-EA4522B4BEF0}"/>
              </a:ext>
            </a:extLst>
          </p:cNvPr>
          <p:cNvSpPr/>
          <p:nvPr/>
        </p:nvSpPr>
        <p:spPr>
          <a:xfrm>
            <a:off x="465550" y="5892313"/>
            <a:ext cx="93794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1200" dirty="0">
                <a:solidFill>
                  <a:schemeClr val="bg1"/>
                </a:solidFill>
              </a:rPr>
              <a:t>CC BY-SA 4.0. by Benjamin J. Burger.</a:t>
            </a:r>
          </a:p>
          <a:p>
            <a:r>
              <a:rPr lang="en" altLang="ja-JP" sz="1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https://commons.wikimedia.org/wiki/File:Eocene-Ocean-Surface-Circulation-Kept-Earth-Warm-During-Early-Cenozoic-Time.jpg</a:t>
            </a:r>
            <a:endParaRPr lang="en" altLang="ja-JP" sz="1200" dirty="0">
              <a:solidFill>
                <a:schemeClr val="bg1"/>
              </a:solidFill>
            </a:endParaRPr>
          </a:p>
          <a:p>
            <a:endParaRPr lang="en" altLang="ja-JP" sz="1200" dirty="0">
              <a:solidFill>
                <a:schemeClr val="bg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93ACEEC-3113-BE4E-90A5-528A5178C286}"/>
              </a:ext>
            </a:extLst>
          </p:cNvPr>
          <p:cNvSpPr txBox="1"/>
          <p:nvPr/>
        </p:nvSpPr>
        <p:spPr>
          <a:xfrm>
            <a:off x="626302" y="4427205"/>
            <a:ext cx="2345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Sluggish and warm</a:t>
            </a:r>
            <a:endParaRPr kumimoji="1" lang="ja-JP" altLang="en-US">
              <a:solidFill>
                <a:schemeClr val="accent2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" name="ドーナツ 8">
            <a:extLst>
              <a:ext uri="{FF2B5EF4-FFF2-40B4-BE49-F238E27FC236}">
                <a16:creationId xmlns:a16="http://schemas.microsoft.com/office/drawing/2014/main" id="{F4EB066E-1D9F-6549-8EEA-D06FF9A54B8C}"/>
              </a:ext>
            </a:extLst>
          </p:cNvPr>
          <p:cNvSpPr/>
          <p:nvPr/>
        </p:nvSpPr>
        <p:spPr>
          <a:xfrm>
            <a:off x="6523174" y="1999445"/>
            <a:ext cx="1429600" cy="886217"/>
          </a:xfrm>
          <a:prstGeom prst="donut">
            <a:avLst>
              <a:gd name="adj" fmla="val 3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DFC19CF-849A-0743-9C64-5770717C0201}"/>
              </a:ext>
            </a:extLst>
          </p:cNvPr>
          <p:cNvSpPr txBox="1"/>
          <p:nvPr/>
        </p:nvSpPr>
        <p:spPr>
          <a:xfrm>
            <a:off x="6350721" y="1669869"/>
            <a:ext cx="1697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err="1">
                <a:solidFill>
                  <a:schemeClr val="bg1">
                    <a:lumMod val="8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Tehtys</a:t>
            </a:r>
            <a:r>
              <a:rPr lang="en-US" altLang="ja-JP" dirty="0">
                <a:solidFill>
                  <a:schemeClr val="bg1">
                    <a:lumMod val="85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Ocean</a:t>
            </a:r>
            <a:endParaRPr kumimoji="1" lang="ja-JP" altLang="en-US">
              <a:solidFill>
                <a:schemeClr val="bg1">
                  <a:lumMod val="85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9C672C60-4B10-9746-9FB9-AFC37CF3396E}"/>
              </a:ext>
            </a:extLst>
          </p:cNvPr>
          <p:cNvSpPr txBox="1"/>
          <p:nvPr/>
        </p:nvSpPr>
        <p:spPr>
          <a:xfrm>
            <a:off x="465550" y="6422318"/>
            <a:ext cx="5806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Tethys Ocean: largest cradle of marine organism</a:t>
            </a:r>
            <a:endParaRPr kumimoji="1" lang="ja-JP" alt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66855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04C5D230-9CE0-114E-A821-50FD4DCDE450}"/>
              </a:ext>
            </a:extLst>
          </p:cNvPr>
          <p:cNvSpPr/>
          <p:nvPr/>
        </p:nvSpPr>
        <p:spPr>
          <a:xfrm>
            <a:off x="229565" y="175457"/>
            <a:ext cx="84340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0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formation of the Antarctic Circumpolar Current, mid Cenozoic</a:t>
            </a:r>
          </a:p>
        </p:txBody>
      </p:sp>
      <p:pic>
        <p:nvPicPr>
          <p:cNvPr id="4100" name="Picture 4" descr="ArcGIS Pro で世界地図の中心を変えてみよう！">
            <a:extLst>
              <a:ext uri="{FF2B5EF4-FFF2-40B4-BE49-F238E27FC236}">
                <a16:creationId xmlns:a16="http://schemas.microsoft.com/office/drawing/2014/main" id="{7548244D-8793-E84A-A3C6-D6E42CB7A3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52" y="751562"/>
            <a:ext cx="4227351" cy="2768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he tectonic history of Drake Passage and its possible impacts on global  climate - ScienceDirect">
            <a:extLst>
              <a:ext uri="{FF2B5EF4-FFF2-40B4-BE49-F238E27FC236}">
                <a16:creationId xmlns:a16="http://schemas.microsoft.com/office/drawing/2014/main" id="{584EC80D-2DDF-DA42-93CD-C6440C080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827" y="3269291"/>
            <a:ext cx="3450137" cy="338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ドーナツ 2">
            <a:extLst>
              <a:ext uri="{FF2B5EF4-FFF2-40B4-BE49-F238E27FC236}">
                <a16:creationId xmlns:a16="http://schemas.microsoft.com/office/drawing/2014/main" id="{9A112369-17CE-FE42-A31B-24334CA886DA}"/>
              </a:ext>
            </a:extLst>
          </p:cNvPr>
          <p:cNvSpPr/>
          <p:nvPr/>
        </p:nvSpPr>
        <p:spPr>
          <a:xfrm>
            <a:off x="3858017" y="2542783"/>
            <a:ext cx="588723" cy="701457"/>
          </a:xfrm>
          <a:prstGeom prst="donut">
            <a:avLst>
              <a:gd name="adj" fmla="val 3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4102" name="Picture 6" descr="When did the largest ocean current on Earth start? - OpenLearn - Open  University">
            <a:extLst>
              <a:ext uri="{FF2B5EF4-FFF2-40B4-BE49-F238E27FC236}">
                <a16:creationId xmlns:a16="http://schemas.microsoft.com/office/drawing/2014/main" id="{77373B27-B358-2C42-8DBD-50A9E77FF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4640" y="726509"/>
            <a:ext cx="4227351" cy="4402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A5345BB-243E-0947-87AB-523867CB500E}"/>
              </a:ext>
            </a:extLst>
          </p:cNvPr>
          <p:cNvSpPr/>
          <p:nvPr/>
        </p:nvSpPr>
        <p:spPr>
          <a:xfrm>
            <a:off x="6912760" y="5139430"/>
            <a:ext cx="4051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dirty="0">
                <a:solidFill>
                  <a:schemeClr val="accent2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Antarctic Circumpolar Current</a:t>
            </a:r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FEE8080E-718B-7F4D-B3F0-0D0394901F4A}"/>
              </a:ext>
            </a:extLst>
          </p:cNvPr>
          <p:cNvSpPr txBox="1"/>
          <p:nvPr/>
        </p:nvSpPr>
        <p:spPr>
          <a:xfrm>
            <a:off x="7488950" y="5508762"/>
            <a:ext cx="40511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50" dirty="0">
                <a:solidFill>
                  <a:schemeClr val="bg1">
                    <a:lumMod val="50000"/>
                  </a:schemeClr>
                </a:solidFill>
              </a:rPr>
              <a:t>Alexander, 2018</a:t>
            </a:r>
          </a:p>
          <a:p>
            <a:r>
              <a:rPr lang="en-US" altLang="ja-JP" sz="1050" dirty="0">
                <a:solidFill>
                  <a:schemeClr val="bg1">
                    <a:lumMod val="50000"/>
                  </a:schemeClr>
                </a:solidFill>
              </a:rPr>
              <a:t>https://</a:t>
            </a:r>
            <a:r>
              <a:rPr lang="en-US" altLang="ja-JP" sz="1050" dirty="0" err="1">
                <a:solidFill>
                  <a:schemeClr val="bg1">
                    <a:lumMod val="50000"/>
                  </a:schemeClr>
                </a:solidFill>
              </a:rPr>
              <a:t>www.open.edu</a:t>
            </a:r>
            <a:r>
              <a:rPr lang="en-US" altLang="ja-JP" sz="1050" dirty="0">
                <a:solidFill>
                  <a:schemeClr val="bg1">
                    <a:lumMod val="50000"/>
                  </a:schemeClr>
                </a:solidFill>
              </a:rPr>
              <a:t>/</a:t>
            </a:r>
            <a:r>
              <a:rPr lang="en-US" altLang="ja-JP" sz="1050" dirty="0" err="1">
                <a:solidFill>
                  <a:schemeClr val="bg1">
                    <a:lumMod val="50000"/>
                  </a:schemeClr>
                </a:solidFill>
              </a:rPr>
              <a:t>openlearn</a:t>
            </a:r>
            <a:r>
              <a:rPr lang="en-US" altLang="ja-JP" sz="1050" dirty="0">
                <a:solidFill>
                  <a:schemeClr val="bg1">
                    <a:lumMod val="50000"/>
                  </a:schemeClr>
                </a:solidFill>
              </a:rPr>
              <a:t>/nature-environment/environmental-studies/when-did-the-largest-ocean-current-on-earth-start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FD3E6D2-3C23-164A-BB8A-D6BBB0DBEF78}"/>
              </a:ext>
            </a:extLst>
          </p:cNvPr>
          <p:cNvSpPr/>
          <p:nvPr/>
        </p:nvSpPr>
        <p:spPr>
          <a:xfrm>
            <a:off x="2083496" y="6622689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ja-JP" altLang="en-US" sz="110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Lagabrielle et al., 2009, </a:t>
            </a:r>
            <a:r>
              <a:rPr lang="ja-JP" altLang="en-US" sz="1100" i="1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Earth and Planetary Science Letters</a:t>
            </a:r>
            <a:r>
              <a:rPr lang="ja-JP" altLang="en-US" sz="1100">
                <a:solidFill>
                  <a:schemeClr val="bg1">
                    <a:lumMod val="5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.</a:t>
            </a:r>
          </a:p>
        </p:txBody>
      </p:sp>
      <p:pic>
        <p:nvPicPr>
          <p:cNvPr id="12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3076FF4A-0990-F049-9538-DBE770DAA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152" y="424718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右矢印 7">
            <a:extLst>
              <a:ext uri="{FF2B5EF4-FFF2-40B4-BE49-F238E27FC236}">
                <a16:creationId xmlns:a16="http://schemas.microsoft.com/office/drawing/2014/main" id="{1849DB78-48DA-024D-A086-2AA4FED11D63}"/>
              </a:ext>
            </a:extLst>
          </p:cNvPr>
          <p:cNvSpPr/>
          <p:nvPr/>
        </p:nvSpPr>
        <p:spPr>
          <a:xfrm rot="10800000">
            <a:off x="1719744" y="5537337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8192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OLIGOCENE – Crater Explorer">
            <a:extLst>
              <a:ext uri="{FF2B5EF4-FFF2-40B4-BE49-F238E27FC236}">
                <a16:creationId xmlns:a16="http://schemas.microsoft.com/office/drawing/2014/main" id="{BF1D3E8F-37E9-8341-BE80-27FC9C90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889000"/>
            <a:ext cx="1016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フリーフォーム 4">
            <a:extLst>
              <a:ext uri="{FF2B5EF4-FFF2-40B4-BE49-F238E27FC236}">
                <a16:creationId xmlns:a16="http://schemas.microsoft.com/office/drawing/2014/main" id="{6E1908AE-F241-4442-8B88-837FFB9429A9}"/>
              </a:ext>
            </a:extLst>
          </p:cNvPr>
          <p:cNvSpPr/>
          <p:nvPr/>
        </p:nvSpPr>
        <p:spPr>
          <a:xfrm>
            <a:off x="3571875" y="5283518"/>
            <a:ext cx="5140533" cy="331470"/>
          </a:xfrm>
          <a:custGeom>
            <a:avLst/>
            <a:gdLst>
              <a:gd name="connsiteX0" fmla="*/ 0 w 5140533"/>
              <a:gd name="connsiteY0" fmla="*/ 331470 h 331470"/>
              <a:gd name="connsiteX1" fmla="*/ 728663 w 5140533"/>
              <a:gd name="connsiteY1" fmla="*/ 102870 h 331470"/>
              <a:gd name="connsiteX2" fmla="*/ 2543175 w 5140533"/>
              <a:gd name="connsiteY2" fmla="*/ 2857 h 331470"/>
              <a:gd name="connsiteX3" fmla="*/ 3757613 w 5140533"/>
              <a:gd name="connsiteY3" fmla="*/ 45720 h 331470"/>
              <a:gd name="connsiteX4" fmla="*/ 4972050 w 5140533"/>
              <a:gd name="connsiteY4" fmla="*/ 231457 h 331470"/>
              <a:gd name="connsiteX5" fmla="*/ 5100638 w 5140533"/>
              <a:gd name="connsiteY5" fmla="*/ 288607 h 331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0533" h="331470">
                <a:moveTo>
                  <a:pt x="0" y="331470"/>
                </a:moveTo>
                <a:cubicBezTo>
                  <a:pt x="152400" y="244554"/>
                  <a:pt x="304800" y="157639"/>
                  <a:pt x="728663" y="102870"/>
                </a:cubicBezTo>
                <a:cubicBezTo>
                  <a:pt x="1152526" y="48101"/>
                  <a:pt x="2038350" y="12382"/>
                  <a:pt x="2543175" y="2857"/>
                </a:cubicBezTo>
                <a:cubicBezTo>
                  <a:pt x="3048000" y="-6668"/>
                  <a:pt x="3352801" y="7620"/>
                  <a:pt x="3757613" y="45720"/>
                </a:cubicBezTo>
                <a:cubicBezTo>
                  <a:pt x="4162425" y="83820"/>
                  <a:pt x="4748213" y="190976"/>
                  <a:pt x="4972050" y="231457"/>
                </a:cubicBezTo>
                <a:cubicBezTo>
                  <a:pt x="5195888" y="271938"/>
                  <a:pt x="5148263" y="280272"/>
                  <a:pt x="5100638" y="288607"/>
                </a:cubicBezTo>
              </a:path>
            </a:pathLst>
          </a:custGeom>
          <a:noFill/>
          <a:ln w="76200">
            <a:solidFill>
              <a:schemeClr val="accent5">
                <a:lumMod val="20000"/>
                <a:lumOff val="8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フリーフォーム 5">
            <a:extLst>
              <a:ext uri="{FF2B5EF4-FFF2-40B4-BE49-F238E27FC236}">
                <a16:creationId xmlns:a16="http://schemas.microsoft.com/office/drawing/2014/main" id="{FB09D47A-7208-8A43-875B-C84DB6D65310}"/>
              </a:ext>
            </a:extLst>
          </p:cNvPr>
          <p:cNvSpPr/>
          <p:nvPr/>
        </p:nvSpPr>
        <p:spPr>
          <a:xfrm>
            <a:off x="3743325" y="3700463"/>
            <a:ext cx="630714" cy="1671637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 6">
            <a:extLst>
              <a:ext uri="{FF2B5EF4-FFF2-40B4-BE49-F238E27FC236}">
                <a16:creationId xmlns:a16="http://schemas.microsoft.com/office/drawing/2014/main" id="{78B33B67-B836-2C41-A86C-0ED5EF96EF39}"/>
              </a:ext>
            </a:extLst>
          </p:cNvPr>
          <p:cNvSpPr/>
          <p:nvPr/>
        </p:nvSpPr>
        <p:spPr>
          <a:xfrm>
            <a:off x="6096000" y="4057650"/>
            <a:ext cx="131866" cy="1225868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 7">
            <a:extLst>
              <a:ext uri="{FF2B5EF4-FFF2-40B4-BE49-F238E27FC236}">
                <a16:creationId xmlns:a16="http://schemas.microsoft.com/office/drawing/2014/main" id="{6D36CAD5-707C-7142-8FB5-24384DD93FD1}"/>
              </a:ext>
            </a:extLst>
          </p:cNvPr>
          <p:cNvSpPr/>
          <p:nvPr/>
        </p:nvSpPr>
        <p:spPr>
          <a:xfrm rot="3384726">
            <a:off x="8043595" y="4303397"/>
            <a:ext cx="328882" cy="1225868"/>
          </a:xfrm>
          <a:custGeom>
            <a:avLst/>
            <a:gdLst>
              <a:gd name="connsiteX0" fmla="*/ 557213 w 630714"/>
              <a:gd name="connsiteY0" fmla="*/ 1671637 h 1671637"/>
              <a:gd name="connsiteX1" fmla="*/ 628650 w 630714"/>
              <a:gd name="connsiteY1" fmla="*/ 1243012 h 1671637"/>
              <a:gd name="connsiteX2" fmla="*/ 485775 w 630714"/>
              <a:gd name="connsiteY2" fmla="*/ 514350 h 1671637"/>
              <a:gd name="connsiteX3" fmla="*/ 0 w 630714"/>
              <a:gd name="connsiteY3" fmla="*/ 0 h 1671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0714" h="1671637">
                <a:moveTo>
                  <a:pt x="557213" y="1671637"/>
                </a:moveTo>
                <a:cubicBezTo>
                  <a:pt x="598884" y="1553765"/>
                  <a:pt x="640556" y="1435893"/>
                  <a:pt x="628650" y="1243012"/>
                </a:cubicBezTo>
                <a:cubicBezTo>
                  <a:pt x="616744" y="1050131"/>
                  <a:pt x="590550" y="721519"/>
                  <a:pt x="485775" y="514350"/>
                </a:cubicBezTo>
                <a:cubicBezTo>
                  <a:pt x="381000" y="307181"/>
                  <a:pt x="190500" y="153590"/>
                  <a:pt x="0" y="0"/>
                </a:cubicBezTo>
              </a:path>
            </a:pathLst>
          </a:custGeom>
          <a:noFill/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40000">
                  <a:srgbClr val="FFC000"/>
                </a:gs>
                <a:gs pos="0">
                  <a:srgbClr val="FF0000"/>
                </a:gs>
              </a:gsLst>
              <a:lin ang="5400000" scaled="1"/>
            </a:gra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91DD23D-D4F5-E443-B355-3BBB4619286C}"/>
              </a:ext>
            </a:extLst>
          </p:cNvPr>
          <p:cNvSpPr/>
          <p:nvPr/>
        </p:nvSpPr>
        <p:spPr>
          <a:xfrm>
            <a:off x="1384403" y="6058136"/>
            <a:ext cx="96869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2000" dirty="0">
                <a:latin typeface="Meiryo" panose="020B0604030504040204" pitchFamily="34" charset="-128"/>
                <a:ea typeface="Meiryo" panose="020B0604030504040204" pitchFamily="34" charset="-128"/>
              </a:rPr>
              <a:t>Cold water is deflected north along the western margin of each continent.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FB2C754-79B4-5F45-9360-D6018648C006}"/>
              </a:ext>
            </a:extLst>
          </p:cNvPr>
          <p:cNvSpPr/>
          <p:nvPr/>
        </p:nvSpPr>
        <p:spPr>
          <a:xfrm>
            <a:off x="229565" y="175457"/>
            <a:ext cx="84340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ja-JP" sz="2000" dirty="0">
                <a:solidFill>
                  <a:srgbClr val="0070C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formation of the Antarctic Circumpolar Current, mid Cenozoic</a:t>
            </a:r>
          </a:p>
        </p:txBody>
      </p:sp>
      <p:pic>
        <p:nvPicPr>
          <p:cNvPr id="17" name="Picture 2" descr="1: Geological Time Periods During the Cenozoic Era. Dates listed on the...  | Download Scientific Diagram">
            <a:extLst>
              <a:ext uri="{FF2B5EF4-FFF2-40B4-BE49-F238E27FC236}">
                <a16:creationId xmlns:a16="http://schemas.microsoft.com/office/drawing/2014/main" id="{114DFCA3-AD45-C44D-997A-62369567FE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77" y="889000"/>
            <a:ext cx="1853931" cy="2000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右矢印 17">
            <a:extLst>
              <a:ext uri="{FF2B5EF4-FFF2-40B4-BE49-F238E27FC236}">
                <a16:creationId xmlns:a16="http://schemas.microsoft.com/office/drawing/2014/main" id="{BD68DF85-20AD-2E48-B191-FF69EA2A4201}"/>
              </a:ext>
            </a:extLst>
          </p:cNvPr>
          <p:cNvSpPr/>
          <p:nvPr/>
        </p:nvSpPr>
        <p:spPr>
          <a:xfrm rot="10800000">
            <a:off x="1705456" y="1796568"/>
            <a:ext cx="288095" cy="1490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4492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</TotalTime>
  <Words>1173</Words>
  <Application>Microsoft Macintosh PowerPoint</Application>
  <PresentationFormat>ワイド画面</PresentationFormat>
  <Paragraphs>149</Paragraphs>
  <Slides>29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29</vt:i4>
      </vt:variant>
    </vt:vector>
  </HeadingPairs>
  <TitlesOfParts>
    <vt:vector size="35" baseType="lpstr">
      <vt:lpstr>-apple-system</vt:lpstr>
      <vt:lpstr>Meiryo</vt:lpstr>
      <vt:lpstr>游ゴシック</vt:lpstr>
      <vt:lpstr>游ゴシック Light</vt:lpstr>
      <vt:lpstr>Arial</vt:lpstr>
      <vt:lpstr>Office テーマ</vt:lpstr>
      <vt:lpstr>GLOBAL OCEAN CIRCULATION  AND CORAL REEFS  in Encyclopedia of Modern Coral Reefs pp. 497–503 John E. N. Veron 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OCEAN CIRCULATION  AND CORAL REEFS  in Encyclopedia of Modern Coral Reefs pp. 497–503 John E. N. Veron </dc:title>
  <dc:creator>五十里　翔吾</dc:creator>
  <cp:lastModifiedBy>五十里　翔吾</cp:lastModifiedBy>
  <cp:revision>142</cp:revision>
  <dcterms:created xsi:type="dcterms:W3CDTF">2022-06-07T02:53:42Z</dcterms:created>
  <dcterms:modified xsi:type="dcterms:W3CDTF">2022-06-07T08:09:45Z</dcterms:modified>
</cp:coreProperties>
</file>

<file path=docProps/thumbnail.jpeg>
</file>